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4350" r:id="rId1"/>
  </p:sldMasterIdLst>
  <p:notesMasterIdLst>
    <p:notesMasterId r:id="rId23"/>
  </p:notesMasterIdLst>
  <p:sldIdLst>
    <p:sldId id="256" r:id="rId2"/>
    <p:sldId id="258" r:id="rId3"/>
    <p:sldId id="260" r:id="rId4"/>
    <p:sldId id="261" r:id="rId5"/>
    <p:sldId id="275" r:id="rId6"/>
    <p:sldId id="272" r:id="rId7"/>
    <p:sldId id="273" r:id="rId8"/>
    <p:sldId id="274" r:id="rId9"/>
    <p:sldId id="282" r:id="rId10"/>
    <p:sldId id="259" r:id="rId11"/>
    <p:sldId id="276" r:id="rId12"/>
    <p:sldId id="278" r:id="rId13"/>
    <p:sldId id="279" r:id="rId14"/>
    <p:sldId id="280" r:id="rId15"/>
    <p:sldId id="281" r:id="rId16"/>
    <p:sldId id="277" r:id="rId17"/>
    <p:sldId id="283" r:id="rId18"/>
    <p:sldId id="284" r:id="rId19"/>
    <p:sldId id="286" r:id="rId20"/>
    <p:sldId id="287" r:id="rId21"/>
    <p:sldId id="288" r:id="rId22"/>
  </p:sldIdLst>
  <p:sldSz cx="9144000" cy="5143500" type="screen16x9"/>
  <p:notesSz cx="6858000" cy="9144000"/>
  <p:embeddedFontLst>
    <p:embeddedFont>
      <p:font typeface="Goldman" panose="020B0604020202020204" charset="0"/>
      <p:regular r:id="rId24"/>
      <p:bold r:id="rId25"/>
    </p:embeddedFont>
    <p:embeddedFont>
      <p:font typeface="Raleway" pitchFamily="2" charset="0"/>
      <p:regular r:id="rId26"/>
      <p:bold r:id="rId27"/>
      <p:italic r:id="rId28"/>
      <p:boldItalic r:id="rId29"/>
    </p:embeddedFont>
    <p:embeddedFont>
      <p:font typeface="Segoe UI" panose="020B0502040204020203" pitchFamily="34" charset="0"/>
      <p:regular r:id="rId30"/>
      <p:bold r:id="rId31"/>
      <p:italic r:id="rId32"/>
      <p:boldItalic r:id="rId33"/>
    </p:embeddedFont>
    <p:embeddedFont>
      <p:font typeface="Tw Cen MT" panose="020B0602020104020603" pitchFamily="34" charset="0"/>
      <p:regular r:id="rId34"/>
      <p:bold r:id="rId35"/>
      <p:italic r:id="rId36"/>
      <p:boldItalic r:id="rId3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126C94F-D205-41F2-A633-315879436EF2}">
  <a:tblStyle styleId="{C126C94F-D205-41F2-A633-315879436EF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941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1474" y="-100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576f413143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576f413143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e1d838b627_4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e1d838b627_4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>
          <a:extLst>
            <a:ext uri="{FF2B5EF4-FFF2-40B4-BE49-F238E27FC236}">
              <a16:creationId xmlns:a16="http://schemas.microsoft.com/office/drawing/2014/main" id="{3414F86F-BD1A-3517-DC7E-669881D405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e1d838b627_4_19:notes">
            <a:extLst>
              <a:ext uri="{FF2B5EF4-FFF2-40B4-BE49-F238E27FC236}">
                <a16:creationId xmlns:a16="http://schemas.microsoft.com/office/drawing/2014/main" id="{D893F42F-B1AC-F3ED-19EE-220D7798046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e1d838b627_4_19:notes">
            <a:extLst>
              <a:ext uri="{FF2B5EF4-FFF2-40B4-BE49-F238E27FC236}">
                <a16:creationId xmlns:a16="http://schemas.microsoft.com/office/drawing/2014/main" id="{F8CBC033-A394-E8CB-7D8B-33B43905FFE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234030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>
          <a:extLst>
            <a:ext uri="{FF2B5EF4-FFF2-40B4-BE49-F238E27FC236}">
              <a16:creationId xmlns:a16="http://schemas.microsoft.com/office/drawing/2014/main" id="{34485285-BF83-D1D9-2862-22BAE45457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e1d838b627_4_19:notes">
            <a:extLst>
              <a:ext uri="{FF2B5EF4-FFF2-40B4-BE49-F238E27FC236}">
                <a16:creationId xmlns:a16="http://schemas.microsoft.com/office/drawing/2014/main" id="{CC2EB405-D5D6-72A5-0E2F-03445C65BC3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e1d838b627_4_19:notes">
            <a:extLst>
              <a:ext uri="{FF2B5EF4-FFF2-40B4-BE49-F238E27FC236}">
                <a16:creationId xmlns:a16="http://schemas.microsoft.com/office/drawing/2014/main" id="{B9511E25-3C87-64D9-78AD-E62D5D958DE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67640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>
          <a:extLst>
            <a:ext uri="{FF2B5EF4-FFF2-40B4-BE49-F238E27FC236}">
              <a16:creationId xmlns:a16="http://schemas.microsoft.com/office/drawing/2014/main" id="{61F6DCCB-5D1B-0C0F-36D9-993A179951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e1d838b627_4_19:notes">
            <a:extLst>
              <a:ext uri="{FF2B5EF4-FFF2-40B4-BE49-F238E27FC236}">
                <a16:creationId xmlns:a16="http://schemas.microsoft.com/office/drawing/2014/main" id="{2C29EA1D-2057-8451-DDF2-898A18223FB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e1d838b627_4_19:notes">
            <a:extLst>
              <a:ext uri="{FF2B5EF4-FFF2-40B4-BE49-F238E27FC236}">
                <a16:creationId xmlns:a16="http://schemas.microsoft.com/office/drawing/2014/main" id="{6DF1505B-CCC2-EB1D-E7D0-4D92BC916D7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56461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>
          <a:extLst>
            <a:ext uri="{FF2B5EF4-FFF2-40B4-BE49-F238E27FC236}">
              <a16:creationId xmlns:a16="http://schemas.microsoft.com/office/drawing/2014/main" id="{6F73573D-6D28-18A5-74BB-3D5BE9367E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e1d838b627_4_19:notes">
            <a:extLst>
              <a:ext uri="{FF2B5EF4-FFF2-40B4-BE49-F238E27FC236}">
                <a16:creationId xmlns:a16="http://schemas.microsoft.com/office/drawing/2014/main" id="{C1A1BF5E-365D-6D4D-DF91-E789CC8B142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e1d838b627_4_19:notes">
            <a:extLst>
              <a:ext uri="{FF2B5EF4-FFF2-40B4-BE49-F238E27FC236}">
                <a16:creationId xmlns:a16="http://schemas.microsoft.com/office/drawing/2014/main" id="{C93D6446-C21D-585C-DB7A-5FF5D53F350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10599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>
          <a:extLst>
            <a:ext uri="{FF2B5EF4-FFF2-40B4-BE49-F238E27FC236}">
              <a16:creationId xmlns:a16="http://schemas.microsoft.com/office/drawing/2014/main" id="{84AC4862-3EFE-8453-E9DA-5A241D7BAA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e1d838b627_4_19:notes">
            <a:extLst>
              <a:ext uri="{FF2B5EF4-FFF2-40B4-BE49-F238E27FC236}">
                <a16:creationId xmlns:a16="http://schemas.microsoft.com/office/drawing/2014/main" id="{D0E53BE3-2357-EFC7-64E5-9275DA8C2E8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e1d838b627_4_19:notes">
            <a:extLst>
              <a:ext uri="{FF2B5EF4-FFF2-40B4-BE49-F238E27FC236}">
                <a16:creationId xmlns:a16="http://schemas.microsoft.com/office/drawing/2014/main" id="{EFECCB67-D908-CC7C-E710-D8CF033E5E6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2299199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>
          <a:extLst>
            <a:ext uri="{FF2B5EF4-FFF2-40B4-BE49-F238E27FC236}">
              <a16:creationId xmlns:a16="http://schemas.microsoft.com/office/drawing/2014/main" id="{72D4DBA6-9CCF-28A8-6A02-4839387217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e1d838b627_4_0:notes">
            <a:extLst>
              <a:ext uri="{FF2B5EF4-FFF2-40B4-BE49-F238E27FC236}">
                <a16:creationId xmlns:a16="http://schemas.microsoft.com/office/drawing/2014/main" id="{BA82D3B8-9970-6255-C940-BFC04CD2B5A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e1d838b627_4_0:notes">
            <a:extLst>
              <a:ext uri="{FF2B5EF4-FFF2-40B4-BE49-F238E27FC236}">
                <a16:creationId xmlns:a16="http://schemas.microsoft.com/office/drawing/2014/main" id="{5ECB0AA2-F290-20F9-9AA0-149BF3176A7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108512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>
          <a:extLst>
            <a:ext uri="{FF2B5EF4-FFF2-40B4-BE49-F238E27FC236}">
              <a16:creationId xmlns:a16="http://schemas.microsoft.com/office/drawing/2014/main" id="{943627D0-8012-5505-577E-2C98F71B9D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e1d838b627_4_0:notes">
            <a:extLst>
              <a:ext uri="{FF2B5EF4-FFF2-40B4-BE49-F238E27FC236}">
                <a16:creationId xmlns:a16="http://schemas.microsoft.com/office/drawing/2014/main" id="{08492A52-60F7-FB84-CC85-19007DC8685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e1d838b627_4_0:notes">
            <a:extLst>
              <a:ext uri="{FF2B5EF4-FFF2-40B4-BE49-F238E27FC236}">
                <a16:creationId xmlns:a16="http://schemas.microsoft.com/office/drawing/2014/main" id="{EAE08C01-EE6A-E5B1-F538-9AE5DC54F31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3297562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>
          <a:extLst>
            <a:ext uri="{FF2B5EF4-FFF2-40B4-BE49-F238E27FC236}">
              <a16:creationId xmlns:a16="http://schemas.microsoft.com/office/drawing/2014/main" id="{8073C9DE-232B-534B-AAAA-5607C6D027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e1d838b627_4_0:notes">
            <a:extLst>
              <a:ext uri="{FF2B5EF4-FFF2-40B4-BE49-F238E27FC236}">
                <a16:creationId xmlns:a16="http://schemas.microsoft.com/office/drawing/2014/main" id="{4360A076-6426-DCE7-1566-9F2360A41F7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e1d838b627_4_0:notes">
            <a:extLst>
              <a:ext uri="{FF2B5EF4-FFF2-40B4-BE49-F238E27FC236}">
                <a16:creationId xmlns:a16="http://schemas.microsoft.com/office/drawing/2014/main" id="{C8C0E0E5-B998-F3AA-7204-5944830E774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499409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>
          <a:extLst>
            <a:ext uri="{FF2B5EF4-FFF2-40B4-BE49-F238E27FC236}">
              <a16:creationId xmlns:a16="http://schemas.microsoft.com/office/drawing/2014/main" id="{116A24D3-FB46-9232-1BD4-DC2567FE1F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e1d838b627_4_0:notes">
            <a:extLst>
              <a:ext uri="{FF2B5EF4-FFF2-40B4-BE49-F238E27FC236}">
                <a16:creationId xmlns:a16="http://schemas.microsoft.com/office/drawing/2014/main" id="{897F072C-2F57-F271-0C5B-90696F8EE12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e1d838b627_4_0:notes">
            <a:extLst>
              <a:ext uri="{FF2B5EF4-FFF2-40B4-BE49-F238E27FC236}">
                <a16:creationId xmlns:a16="http://schemas.microsoft.com/office/drawing/2014/main" id="{CFB58168-0B8D-3028-D93B-7A25884D3FA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97474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e1d838b627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e1d838b627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>
          <a:extLst>
            <a:ext uri="{FF2B5EF4-FFF2-40B4-BE49-F238E27FC236}">
              <a16:creationId xmlns:a16="http://schemas.microsoft.com/office/drawing/2014/main" id="{217A6471-360E-5734-3C5A-07F8F5010A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e1d838b627_4_0:notes">
            <a:extLst>
              <a:ext uri="{FF2B5EF4-FFF2-40B4-BE49-F238E27FC236}">
                <a16:creationId xmlns:a16="http://schemas.microsoft.com/office/drawing/2014/main" id="{55FEB7C1-CC0F-D529-F6B9-1FE28580C46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e1d838b627_4_0:notes">
            <a:extLst>
              <a:ext uri="{FF2B5EF4-FFF2-40B4-BE49-F238E27FC236}">
                <a16:creationId xmlns:a16="http://schemas.microsoft.com/office/drawing/2014/main" id="{A5C0A660-365C-C528-5DD3-F68F395FB7F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039334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>
          <a:extLst>
            <a:ext uri="{FF2B5EF4-FFF2-40B4-BE49-F238E27FC236}">
              <a16:creationId xmlns:a16="http://schemas.microsoft.com/office/drawing/2014/main" id="{7EEBA274-039B-42A0-E27A-24674340D6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e1d838b627_4_0:notes">
            <a:extLst>
              <a:ext uri="{FF2B5EF4-FFF2-40B4-BE49-F238E27FC236}">
                <a16:creationId xmlns:a16="http://schemas.microsoft.com/office/drawing/2014/main" id="{71D99117-92C5-49B6-F049-13497670AB2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e1d838b627_4_0:notes">
            <a:extLst>
              <a:ext uri="{FF2B5EF4-FFF2-40B4-BE49-F238E27FC236}">
                <a16:creationId xmlns:a16="http://schemas.microsoft.com/office/drawing/2014/main" id="{3AAE09D5-4F5C-F159-0698-41876B6B83D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85623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e1d838b627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e1d838b627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3fb61485ab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3fb61485ab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>
          <a:extLst>
            <a:ext uri="{FF2B5EF4-FFF2-40B4-BE49-F238E27FC236}">
              <a16:creationId xmlns:a16="http://schemas.microsoft.com/office/drawing/2014/main" id="{13DD802D-A8F1-511A-ACC8-D646E17EFC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e1d838b627_4_0:notes">
            <a:extLst>
              <a:ext uri="{FF2B5EF4-FFF2-40B4-BE49-F238E27FC236}">
                <a16:creationId xmlns:a16="http://schemas.microsoft.com/office/drawing/2014/main" id="{E86028C5-6020-8217-B88D-0748210411A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e1d838b627_4_0:notes">
            <a:extLst>
              <a:ext uri="{FF2B5EF4-FFF2-40B4-BE49-F238E27FC236}">
                <a16:creationId xmlns:a16="http://schemas.microsoft.com/office/drawing/2014/main" id="{087677B1-7170-26B8-79FB-985901BE4CB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71685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>
          <a:extLst>
            <a:ext uri="{FF2B5EF4-FFF2-40B4-BE49-F238E27FC236}">
              <a16:creationId xmlns:a16="http://schemas.microsoft.com/office/drawing/2014/main" id="{CD9C047B-7FAE-4ED3-B286-8F9706A4A9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3fb61485ab_0_110:notes">
            <a:extLst>
              <a:ext uri="{FF2B5EF4-FFF2-40B4-BE49-F238E27FC236}">
                <a16:creationId xmlns:a16="http://schemas.microsoft.com/office/drawing/2014/main" id="{04EB2F03-CF02-EC3A-11F3-E561984E9FC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3fb61485ab_0_110:notes">
            <a:extLst>
              <a:ext uri="{FF2B5EF4-FFF2-40B4-BE49-F238E27FC236}">
                <a16:creationId xmlns:a16="http://schemas.microsoft.com/office/drawing/2014/main" id="{9C257FFE-95B5-8B28-B98D-90EDDEF287F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35660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>
          <a:extLst>
            <a:ext uri="{FF2B5EF4-FFF2-40B4-BE49-F238E27FC236}">
              <a16:creationId xmlns:a16="http://schemas.microsoft.com/office/drawing/2014/main" id="{195FD382-0F48-B2A9-9D3C-B61C3B2BE2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3fb61485ab_0_110:notes">
            <a:extLst>
              <a:ext uri="{FF2B5EF4-FFF2-40B4-BE49-F238E27FC236}">
                <a16:creationId xmlns:a16="http://schemas.microsoft.com/office/drawing/2014/main" id="{BD2959E7-231E-1484-3817-0C45986F033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3fb61485ab_0_110:notes">
            <a:extLst>
              <a:ext uri="{FF2B5EF4-FFF2-40B4-BE49-F238E27FC236}">
                <a16:creationId xmlns:a16="http://schemas.microsoft.com/office/drawing/2014/main" id="{E94C71F3-1F19-1F95-A1C6-1451FD0D572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87151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>
          <a:extLst>
            <a:ext uri="{FF2B5EF4-FFF2-40B4-BE49-F238E27FC236}">
              <a16:creationId xmlns:a16="http://schemas.microsoft.com/office/drawing/2014/main" id="{7E67ED7B-B881-4F20-FE64-050136592C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3fb61485ab_0_110:notes">
            <a:extLst>
              <a:ext uri="{FF2B5EF4-FFF2-40B4-BE49-F238E27FC236}">
                <a16:creationId xmlns:a16="http://schemas.microsoft.com/office/drawing/2014/main" id="{65B7A760-D9C6-74CB-488E-BFDB9491540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3fb61485ab_0_110:notes">
            <a:extLst>
              <a:ext uri="{FF2B5EF4-FFF2-40B4-BE49-F238E27FC236}">
                <a16:creationId xmlns:a16="http://schemas.microsoft.com/office/drawing/2014/main" id="{C4B53215-440A-29BE-0F7D-E3B8F4AD39D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32063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>
          <a:extLst>
            <a:ext uri="{FF2B5EF4-FFF2-40B4-BE49-F238E27FC236}">
              <a16:creationId xmlns:a16="http://schemas.microsoft.com/office/drawing/2014/main" id="{182ADCEA-B0A7-0C40-2124-E5FF05D51C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e1d838b627_4_0:notes">
            <a:extLst>
              <a:ext uri="{FF2B5EF4-FFF2-40B4-BE49-F238E27FC236}">
                <a16:creationId xmlns:a16="http://schemas.microsoft.com/office/drawing/2014/main" id="{D4D1E531-E704-4A1C-C513-39F411FC282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e1d838b627_4_0:notes">
            <a:extLst>
              <a:ext uri="{FF2B5EF4-FFF2-40B4-BE49-F238E27FC236}">
                <a16:creationId xmlns:a16="http://schemas.microsoft.com/office/drawing/2014/main" id="{1063F6FC-4C5A-9F30-B1B0-2DA4FA0F6DC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62881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9144002" cy="5143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1" y="0"/>
            <a:ext cx="1728788" cy="51435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07319" y="841772"/>
            <a:ext cx="6593681" cy="179070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07319" y="2701528"/>
            <a:ext cx="6593681" cy="1241822"/>
          </a:xfrm>
        </p:spPr>
        <p:txBody>
          <a:bodyPr>
            <a:normAutofit/>
          </a:bodyPr>
          <a:lstStyle>
            <a:lvl1pPr marL="0" indent="0" algn="l">
              <a:buNone/>
              <a:defRPr sz="1500" cap="all" baseline="0">
                <a:solidFill>
                  <a:schemeClr val="tx2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08133" y="4057651"/>
            <a:ext cx="2057400" cy="273844"/>
          </a:xfrm>
        </p:spPr>
        <p:txBody>
          <a:bodyPr/>
          <a:lstStyle/>
          <a:p>
            <a:fld id="{9D0A2FEA-500A-49A5-84C0-F970829BB42B}" type="datetimeFigureOut">
              <a:rPr lang="en-DE" smtClean="0"/>
              <a:t>04/06/2025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07318" y="4057651"/>
            <a:ext cx="3843665" cy="273844"/>
          </a:xfrm>
        </p:spPr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422684" y="4057650"/>
            <a:ext cx="578317" cy="273844"/>
          </a:xfrm>
        </p:spPr>
        <p:txBody>
          <a:bodyPr/>
          <a:lstStyle/>
          <a:p>
            <a:fld id="{77FB213D-2E31-4EC5-9AD8-C8B75B69BE3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79243713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3228499"/>
            <a:ext cx="7434266" cy="614516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56058" y="454819"/>
            <a:ext cx="7434266" cy="2474834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4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24" y="3843015"/>
            <a:ext cx="7433144" cy="51185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A2FEA-500A-49A5-84C0-F970829BB42B}" type="datetimeFigureOut">
              <a:rPr lang="en-DE" smtClean="0"/>
              <a:t>04/06/2025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B213D-2E31-4EC5-9AD8-C8B75B69BE3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68166136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93" y="457200"/>
            <a:ext cx="7429466" cy="2571750"/>
          </a:xfrm>
        </p:spPr>
        <p:txBody>
          <a:bodyPr anchor="ctr">
            <a:normAutofit/>
          </a:bodyPr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8" y="3314700"/>
            <a:ext cx="7428344" cy="1028699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A2FEA-500A-49A5-84C0-F970829BB42B}" type="datetimeFigureOut">
              <a:rPr lang="en-DE" smtClean="0"/>
              <a:t>04/06/2025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B213D-2E31-4EC5-9AD8-C8B75B69BE3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54596953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457200"/>
            <a:ext cx="6977064" cy="2061322"/>
          </a:xfrm>
        </p:spPr>
        <p:txBody>
          <a:bodyPr anchor="ctr">
            <a:normAutofit/>
          </a:bodyPr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2524168"/>
            <a:ext cx="6564224" cy="411726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8" y="3232439"/>
            <a:ext cx="7429502" cy="1117122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A2FEA-500A-49A5-84C0-F970829BB42B}" type="datetimeFigureOut">
              <a:rPr lang="en-DE" smtClean="0"/>
              <a:t>04/06/2025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B213D-2E31-4EC5-9AD8-C8B75B69BE3D}" type="slidenum">
              <a:rPr lang="en-DE" smtClean="0"/>
              <a:t>‹#›</a:t>
            </a:fld>
            <a:endParaRPr lang="en-DE"/>
          </a:p>
        </p:txBody>
      </p:sp>
      <p:sp>
        <p:nvSpPr>
          <p:cNvPr id="60" name="TextBox 59"/>
          <p:cNvSpPr txBox="1"/>
          <p:nvPr/>
        </p:nvSpPr>
        <p:spPr>
          <a:xfrm>
            <a:off x="677634" y="549295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7903028" y="2073729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22463750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1600531"/>
            <a:ext cx="7429501" cy="1883876"/>
          </a:xfrm>
        </p:spPr>
        <p:txBody>
          <a:bodyPr anchor="b">
            <a:normAutofit/>
          </a:bodyPr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23" y="3493241"/>
            <a:ext cx="7428379" cy="855483"/>
          </a:xfrm>
        </p:spPr>
        <p:txBody>
          <a:bodyPr anchor="t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A2FEA-500A-49A5-84C0-F970829BB42B}" type="datetimeFigureOut">
              <a:rPr lang="en-DE" smtClean="0"/>
              <a:t>04/06/2025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B213D-2E31-4EC5-9AD8-C8B75B69BE3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62690214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56060" y="457200"/>
            <a:ext cx="7429499" cy="14287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856058" y="2005847"/>
            <a:ext cx="2397674" cy="51435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8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845939" y="2520197"/>
            <a:ext cx="2406551" cy="182320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86075" y="2008226"/>
            <a:ext cx="2388289" cy="51435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8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78160" y="2522576"/>
            <a:ext cx="2396873" cy="182320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89332" y="2005847"/>
            <a:ext cx="2396226" cy="51435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8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889332" y="2520197"/>
            <a:ext cx="2396226" cy="182320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A2FEA-500A-49A5-84C0-F970829BB42B}" type="datetimeFigureOut">
              <a:rPr lang="en-DE" smtClean="0"/>
              <a:t>04/06/2025</a:t>
            </a:fld>
            <a:endParaRPr lang="en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B213D-2E31-4EC5-9AD8-C8B75B69BE3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25761789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56059" y="457200"/>
            <a:ext cx="7429499" cy="14287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856060" y="3303447"/>
            <a:ext cx="2396430" cy="432197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5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56060" y="2000249"/>
            <a:ext cx="2396430" cy="1143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5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856060" y="3735644"/>
            <a:ext cx="2396430" cy="61338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66790" y="3303447"/>
            <a:ext cx="2400300" cy="432197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5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366790" y="2000249"/>
            <a:ext cx="2399205" cy="1143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5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65695" y="3735643"/>
            <a:ext cx="2400300" cy="607757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89426" y="3303446"/>
            <a:ext cx="2393056" cy="432197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5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889332" y="2000249"/>
            <a:ext cx="2396227" cy="1143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5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889332" y="3735641"/>
            <a:ext cx="2396226" cy="607759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A2FEA-500A-49A5-84C0-F970829BB42B}" type="datetimeFigureOut">
              <a:rPr lang="en-DE" smtClean="0"/>
              <a:t>04/06/2025</a:t>
            </a:fld>
            <a:endParaRPr lang="en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B213D-2E31-4EC5-9AD8-C8B75B69BE3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50523869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A2FEA-500A-49A5-84C0-F970829BB42B}" type="datetimeFigureOut">
              <a:rPr lang="en-DE" smtClean="0"/>
              <a:t>04/06/2025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B213D-2E31-4EC5-9AD8-C8B75B69BE3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22678541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1" y="457200"/>
            <a:ext cx="1503758" cy="38862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6057" y="457200"/>
            <a:ext cx="5811443" cy="38862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A2FEA-500A-49A5-84C0-F970829BB42B}" type="datetimeFigureOut">
              <a:rPr lang="en-DE" smtClean="0"/>
              <a:t>04/06/2025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B213D-2E31-4EC5-9AD8-C8B75B69BE3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14453797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1_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511925" y="490600"/>
            <a:ext cx="5025000" cy="17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511925" y="4098375"/>
            <a:ext cx="2409300" cy="565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2"/>
          <p:cNvSpPr>
            <a:spLocks noGrp="1"/>
          </p:cNvSpPr>
          <p:nvPr>
            <p:ph type="pic" idx="2"/>
          </p:nvPr>
        </p:nvSpPr>
        <p:spPr>
          <a:xfrm>
            <a:off x="5585650" y="691200"/>
            <a:ext cx="3469800" cy="44523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22595337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1199875" y="2181425"/>
            <a:ext cx="4484400" cy="53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sz="2600">
                <a:latin typeface="Goldman"/>
                <a:ea typeface="Goldman"/>
                <a:cs typeface="Goldman"/>
                <a:sym typeface="Goldman"/>
              </a:defRPr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2"/>
          </p:nvPr>
        </p:nvSpPr>
        <p:spPr>
          <a:xfrm>
            <a:off x="1199875" y="2712838"/>
            <a:ext cx="4484400" cy="53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sz="2600">
                <a:latin typeface="Goldman"/>
                <a:ea typeface="Goldman"/>
                <a:cs typeface="Goldman"/>
                <a:sym typeface="Goldman"/>
              </a:defRPr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3"/>
          </p:nvPr>
        </p:nvSpPr>
        <p:spPr>
          <a:xfrm>
            <a:off x="1199875" y="3244250"/>
            <a:ext cx="4484400" cy="53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sz="2600">
                <a:latin typeface="Goldman"/>
                <a:ea typeface="Goldman"/>
                <a:cs typeface="Goldman"/>
                <a:sym typeface="Goldman"/>
              </a:defRPr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subTitle" idx="4"/>
          </p:nvPr>
        </p:nvSpPr>
        <p:spPr>
          <a:xfrm>
            <a:off x="1199875" y="3775663"/>
            <a:ext cx="4484400" cy="53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sz="2600">
                <a:latin typeface="Goldman"/>
                <a:ea typeface="Goldman"/>
                <a:cs typeface="Goldman"/>
                <a:sym typeface="Goldman"/>
              </a:defRPr>
            </a:lvl1pPr>
            <a:lvl2pPr lvl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title" hasCustomPrompt="1"/>
          </p:nvPr>
        </p:nvSpPr>
        <p:spPr>
          <a:xfrm>
            <a:off x="282076" y="3918388"/>
            <a:ext cx="865800" cy="310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0" name="Google Shape;60;p13"/>
          <p:cNvSpPr txBox="1">
            <a:spLocks noGrp="1"/>
          </p:cNvSpPr>
          <p:nvPr>
            <p:ph type="title" idx="5" hasCustomPrompt="1"/>
          </p:nvPr>
        </p:nvSpPr>
        <p:spPr>
          <a:xfrm>
            <a:off x="282077" y="2855413"/>
            <a:ext cx="865800" cy="310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1" name="Google Shape;61;p13"/>
          <p:cNvSpPr txBox="1">
            <a:spLocks noGrp="1"/>
          </p:cNvSpPr>
          <p:nvPr>
            <p:ph type="title" idx="6" hasCustomPrompt="1"/>
          </p:nvPr>
        </p:nvSpPr>
        <p:spPr>
          <a:xfrm>
            <a:off x="282905" y="2324225"/>
            <a:ext cx="864300" cy="31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 idx="7" hasCustomPrompt="1"/>
          </p:nvPr>
        </p:nvSpPr>
        <p:spPr>
          <a:xfrm>
            <a:off x="282076" y="3386900"/>
            <a:ext cx="8658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8"/>
          </p:nvPr>
        </p:nvSpPr>
        <p:spPr>
          <a:xfrm>
            <a:off x="1199875" y="4307075"/>
            <a:ext cx="4484400" cy="53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sz="2600">
                <a:latin typeface="Goldman"/>
                <a:ea typeface="Goldman"/>
                <a:cs typeface="Goldman"/>
                <a:sym typeface="Goldman"/>
              </a:defRPr>
            </a:lvl1pPr>
            <a:lvl2pPr lvl="1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9" hasCustomPrompt="1"/>
          </p:nvPr>
        </p:nvSpPr>
        <p:spPr>
          <a:xfrm>
            <a:off x="282076" y="4449875"/>
            <a:ext cx="865800" cy="310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5" name="Google Shape;65;p13"/>
          <p:cNvSpPr txBox="1">
            <a:spLocks noGrp="1"/>
          </p:cNvSpPr>
          <p:nvPr>
            <p:ph type="title" idx="13"/>
          </p:nvPr>
        </p:nvSpPr>
        <p:spPr>
          <a:xfrm>
            <a:off x="5221425" y="308391"/>
            <a:ext cx="3631800" cy="1000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6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968213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A2FEA-500A-49A5-84C0-F970829BB42B}" type="datetimeFigureOut">
              <a:rPr lang="en-DE" smtClean="0"/>
              <a:t>04/06/2025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B213D-2E31-4EC5-9AD8-C8B75B69BE3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49668796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1_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370025" y="2355600"/>
            <a:ext cx="4793100" cy="158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6351100" y="152513"/>
            <a:ext cx="1268400" cy="1269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370025" y="3937300"/>
            <a:ext cx="4793100" cy="70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3"/>
          <p:cNvSpPr>
            <a:spLocks noGrp="1"/>
          </p:cNvSpPr>
          <p:nvPr>
            <p:ph type="pic" idx="3"/>
          </p:nvPr>
        </p:nvSpPr>
        <p:spPr>
          <a:xfrm flipH="1">
            <a:off x="5195150" y="1507150"/>
            <a:ext cx="3948900" cy="29736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12501710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1677600" y="485475"/>
            <a:ext cx="7175700" cy="135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6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subTitle" idx="1"/>
          </p:nvPr>
        </p:nvSpPr>
        <p:spPr>
          <a:xfrm>
            <a:off x="2883475" y="1900800"/>
            <a:ext cx="5889600" cy="272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7571751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>
            <a:spLocks noGrp="1"/>
          </p:cNvSpPr>
          <p:nvPr>
            <p:ph type="pic" idx="2"/>
          </p:nvPr>
        </p:nvSpPr>
        <p:spPr>
          <a:xfrm>
            <a:off x="0" y="0"/>
            <a:ext cx="29697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73" name="Google Shape;73;p15"/>
          <p:cNvSpPr txBox="1">
            <a:spLocks noGrp="1"/>
          </p:cNvSpPr>
          <p:nvPr>
            <p:ph type="title"/>
          </p:nvPr>
        </p:nvSpPr>
        <p:spPr>
          <a:xfrm>
            <a:off x="3157450" y="304800"/>
            <a:ext cx="5918700" cy="1445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5"/>
          <p:cNvSpPr txBox="1">
            <a:spLocks noGrp="1"/>
          </p:cNvSpPr>
          <p:nvPr>
            <p:ph type="body" idx="1"/>
          </p:nvPr>
        </p:nvSpPr>
        <p:spPr>
          <a:xfrm>
            <a:off x="3505675" y="1961150"/>
            <a:ext cx="5350200" cy="28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89823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1064420"/>
            <a:ext cx="7429500" cy="2139553"/>
          </a:xfrm>
        </p:spPr>
        <p:txBody>
          <a:bodyPr anchor="b">
            <a:normAutofit/>
          </a:bodyPr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58" y="3318272"/>
            <a:ext cx="7429500" cy="1031082"/>
          </a:xfrm>
        </p:spPr>
        <p:txBody>
          <a:bodyPr>
            <a:normAutofit/>
          </a:bodyPr>
          <a:lstStyle>
            <a:lvl1pPr marL="0" indent="0">
              <a:buNone/>
              <a:defRPr sz="135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A2FEA-500A-49A5-84C0-F970829BB42B}" type="datetimeFigureOut">
              <a:rPr lang="en-DE" smtClean="0"/>
              <a:t>04/06/2025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B213D-2E31-4EC5-9AD8-C8B75B69BE3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82946975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6058" y="1687114"/>
            <a:ext cx="3658792" cy="26562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1" y="1687114"/>
            <a:ext cx="3656408" cy="26562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A2FEA-500A-49A5-84C0-F970829BB42B}" type="datetimeFigureOut">
              <a:rPr lang="en-DE" smtClean="0"/>
              <a:t>04/06/2025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B213D-2E31-4EC5-9AD8-C8B75B69BE3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3176891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464345"/>
            <a:ext cx="7429500" cy="110847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515" y="1687115"/>
            <a:ext cx="3487337" cy="617934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18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6058" y="2305048"/>
            <a:ext cx="3658793" cy="20383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0606" y="1687114"/>
            <a:ext cx="3484952" cy="617934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18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305048"/>
            <a:ext cx="3656408" cy="20383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A2FEA-500A-49A5-84C0-F970829BB42B}" type="datetimeFigureOut">
              <a:rPr lang="en-DE" smtClean="0"/>
              <a:t>04/06/2025</a:t>
            </a:fld>
            <a:endParaRPr lang="en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B213D-2E31-4EC5-9AD8-C8B75B69BE3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76649623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A2FEA-500A-49A5-84C0-F970829BB42B}" type="datetimeFigureOut">
              <a:rPr lang="en-DE" smtClean="0"/>
              <a:t>04/06/2025</a:t>
            </a:fld>
            <a:endParaRPr lang="en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B213D-2E31-4EC5-9AD8-C8B75B69BE3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75772021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A2FEA-500A-49A5-84C0-F970829BB42B}" type="datetimeFigureOut">
              <a:rPr lang="en-DE" smtClean="0"/>
              <a:t>04/06/2025</a:t>
            </a:fld>
            <a:endParaRPr lang="en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B213D-2E31-4EC5-9AD8-C8B75B69BE3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0113406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029" y="457201"/>
            <a:ext cx="2892028" cy="1229913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150" y="444499"/>
            <a:ext cx="4418407" cy="3898901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029" y="1687114"/>
            <a:ext cx="2892028" cy="265628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A2FEA-500A-49A5-84C0-F970829BB42B}" type="datetimeFigureOut">
              <a:rPr lang="en-DE" smtClean="0"/>
              <a:t>04/06/2025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B213D-2E31-4EC5-9AD8-C8B75B69BE3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76374967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60" y="457200"/>
            <a:ext cx="4450881" cy="1229915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5541" y="457201"/>
            <a:ext cx="2750018" cy="38861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8" y="1687114"/>
            <a:ext cx="4450883" cy="265628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A2FEA-500A-49A5-84C0-F970829BB42B}" type="datetimeFigureOut">
              <a:rPr lang="en-DE" smtClean="0"/>
              <a:t>04/06/2025</a:t>
            </a:fld>
            <a:endParaRPr lang="en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B213D-2E31-4EC5-9AD8-C8B75B69BE3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8015957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4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9144002" cy="5143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0716" y="0"/>
            <a:ext cx="9040416" cy="51435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56060" y="463888"/>
            <a:ext cx="7429499" cy="11089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60" y="1687115"/>
            <a:ext cx="7429499" cy="26562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0A2FEA-500A-49A5-84C0-F970829BB42B}" type="datetimeFigureOut">
              <a:rPr lang="en-DE" smtClean="0"/>
              <a:t>04/06/2025</a:t>
            </a:fld>
            <a:endParaRPr lang="en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88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FB213D-2E31-4EC5-9AD8-C8B75B69BE3D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5113816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51" r:id="rId1"/>
    <p:sldLayoutId id="2147484352" r:id="rId2"/>
    <p:sldLayoutId id="2147484353" r:id="rId3"/>
    <p:sldLayoutId id="2147484354" r:id="rId4"/>
    <p:sldLayoutId id="2147484355" r:id="rId5"/>
    <p:sldLayoutId id="2147484356" r:id="rId6"/>
    <p:sldLayoutId id="2147484357" r:id="rId7"/>
    <p:sldLayoutId id="2147484358" r:id="rId8"/>
    <p:sldLayoutId id="2147484359" r:id="rId9"/>
    <p:sldLayoutId id="2147484360" r:id="rId10"/>
    <p:sldLayoutId id="2147484361" r:id="rId11"/>
    <p:sldLayoutId id="2147484362" r:id="rId12"/>
    <p:sldLayoutId id="2147484363" r:id="rId13"/>
    <p:sldLayoutId id="2147484364" r:id="rId14"/>
    <p:sldLayoutId id="2147484365" r:id="rId15"/>
    <p:sldLayoutId id="2147484366" r:id="rId16"/>
    <p:sldLayoutId id="2147484367" r:id="rId17"/>
    <p:sldLayoutId id="2147484368" r:id="rId18"/>
    <p:sldLayoutId id="2147484369" r:id="rId19"/>
    <p:sldLayoutId id="2147484370" r:id="rId20"/>
    <p:sldLayoutId id="2147484371" r:id="rId21"/>
    <p:sldLayoutId id="2147484372" r:id="rId22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7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20000"/>
        </a:lnSpc>
        <a:spcBef>
          <a:spcPts val="75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12.pn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8"/>
          <p:cNvSpPr txBox="1">
            <a:spLocks noGrp="1"/>
          </p:cNvSpPr>
          <p:nvPr>
            <p:ph type="ctrTitle"/>
          </p:nvPr>
        </p:nvSpPr>
        <p:spPr>
          <a:xfrm>
            <a:off x="3837553" y="514349"/>
            <a:ext cx="4619455" cy="2228851"/>
          </a:xfrm>
          <a:prstGeom prst="rect">
            <a:avLst/>
          </a:prstGeom>
        </p:spPr>
        <p:txBody>
          <a:bodyPr spcFirstLastPara="1" lIns="91425" tIns="91425" rIns="91425" bIns="91425" anchorCtr="0">
            <a:normAutofit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5</a:t>
            </a:r>
            <a:r>
              <a:rPr lang="en-US" baseline="30000"/>
              <a:t>th</a:t>
            </a:r>
            <a:r>
              <a:rPr lang="en-US"/>
              <a:t> Gen networking and CPS</a:t>
            </a:r>
          </a:p>
        </p:txBody>
      </p:sp>
      <p:sp>
        <p:nvSpPr>
          <p:cNvPr id="138" name="Google Shape;138;p28"/>
          <p:cNvSpPr txBox="1">
            <a:spLocks noGrp="1"/>
          </p:cNvSpPr>
          <p:nvPr>
            <p:ph type="subTitle" idx="1"/>
          </p:nvPr>
        </p:nvSpPr>
        <p:spPr>
          <a:xfrm>
            <a:off x="3836592" y="2882900"/>
            <a:ext cx="4625947" cy="1460500"/>
          </a:xfrm>
          <a:prstGeom prst="rect">
            <a:avLst/>
          </a:prstGeom>
        </p:spPr>
        <p:txBody>
          <a:bodyPr spcFirstLastPara="1" lIns="91425" tIns="91425" rIns="91425" bIns="91425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-US"/>
              <a:t>Presentation by: Mohamed Amer</a:t>
            </a:r>
          </a:p>
        </p:txBody>
      </p:sp>
      <p:pic>
        <p:nvPicPr>
          <p:cNvPr id="136" name="Google Shape;136;p28" title="futuristic-robot-listening-music-headphones3.png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/>
          <a:srcRect r="1" b="1337"/>
          <a:stretch>
            <a:fillRect/>
          </a:stretch>
        </p:blipFill>
        <p:spPr>
          <a:xfrm>
            <a:off x="20" y="10"/>
            <a:ext cx="3479779" cy="51434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1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7" grpId="0"/>
      <p:bldP spid="138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spcAft>
                <a:spcPts val="2250"/>
              </a:spcAft>
            </a:pPr>
            <a:r>
              <a:rPr lang="en-US" b="1" i="0" dirty="0">
                <a:effectLst/>
                <a:latin typeface="Segoe UI" panose="020B0502040204020203" pitchFamily="34" charset="0"/>
              </a:rPr>
              <a:t>Applications: Smart transportation Systems</a:t>
            </a:r>
          </a:p>
        </p:txBody>
      </p:sp>
      <p:sp>
        <p:nvSpPr>
          <p:cNvPr id="169" name="Google Shape;169;p31"/>
          <p:cNvSpPr txBox="1">
            <a:spLocks noGrp="1"/>
          </p:cNvSpPr>
          <p:nvPr>
            <p:ph type="body" idx="1"/>
          </p:nvPr>
        </p:nvSpPr>
        <p:spPr>
          <a:xfrm>
            <a:off x="3287552" y="1313450"/>
            <a:ext cx="5350200" cy="125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defTabSz="457200">
              <a:buClr>
                <a:schemeClr val="tx1"/>
              </a:buClr>
              <a:buSzPct val="120000"/>
              <a:buFont typeface="Wingdings" panose="05000000000000000000" pitchFamily="2" charset="2"/>
              <a:buChar char="Ø"/>
            </a:pPr>
            <a:r>
              <a:rPr lang="en-US" sz="2000" b="1" dirty="0"/>
              <a:t>Challenge: </a:t>
            </a:r>
            <a:r>
              <a:rPr lang="en-US" sz="2000" dirty="0"/>
              <a:t>The rapid growth of automotives and traffic congestions that that classical solutions cannot keep up with.</a:t>
            </a:r>
            <a:endParaRPr sz="2000" dirty="0"/>
          </a:p>
        </p:txBody>
      </p:sp>
      <p:pic>
        <p:nvPicPr>
          <p:cNvPr id="7" name="Picture Placeholder 6" descr="A group of cars on a grid&#10;&#10;AI-generated content may be incorrect.">
            <a:extLst>
              <a:ext uri="{FF2B5EF4-FFF2-40B4-BE49-F238E27FC236}">
                <a16:creationId xmlns:a16="http://schemas.microsoft.com/office/drawing/2014/main" id="{324A8554-9B4B-90AB-0343-63A68F249FCE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l="28345" r="28345"/>
          <a:stretch>
            <a:fillRect/>
          </a:stretch>
        </p:blipFill>
        <p:spPr>
          <a:xfrm>
            <a:off x="0" y="0"/>
            <a:ext cx="3028950" cy="5143500"/>
          </a:xfrm>
        </p:spPr>
      </p:pic>
      <p:sp>
        <p:nvSpPr>
          <p:cNvPr id="8" name="Google Shape;169;p31">
            <a:extLst>
              <a:ext uri="{FF2B5EF4-FFF2-40B4-BE49-F238E27FC236}">
                <a16:creationId xmlns:a16="http://schemas.microsoft.com/office/drawing/2014/main" id="{CC80441F-4855-C692-81BF-545B197D983A}"/>
              </a:ext>
            </a:extLst>
          </p:cNvPr>
          <p:cNvSpPr txBox="1">
            <a:spLocks/>
          </p:cNvSpPr>
          <p:nvPr/>
        </p:nvSpPr>
        <p:spPr>
          <a:xfrm>
            <a:off x="3287552" y="2866025"/>
            <a:ext cx="5350200" cy="24394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457200" lvl="0" indent="-31750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lvl="1" indent="-317500" algn="l" defTabSz="685800" rtl="0" eaLnBrk="1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lvl="2" indent="-317500" algn="l" defTabSz="685800" rtl="0" eaLnBrk="1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lvl="3" indent="-317500" algn="l" defTabSz="685800" rtl="0" eaLnBrk="1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86000" lvl="4" indent="-317500" algn="l" defTabSz="685800" rtl="0" eaLnBrk="1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43200" lvl="5" indent="-317500" algn="l" defTabSz="685800" rtl="0" eaLnBrk="1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00400" lvl="6" indent="-317500" algn="l" defTabSz="685800" rtl="0" eaLnBrk="1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7600" lvl="7" indent="-317500" algn="l" defTabSz="685800" rtl="0" eaLnBrk="1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4800" lvl="8" indent="-317500" algn="l" defTabSz="685800" rtl="0" eaLnBrk="1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457200">
              <a:buClr>
                <a:schemeClr val="tx1"/>
              </a:buClr>
              <a:buSzPct val="120000"/>
              <a:buNone/>
            </a:pPr>
            <a:r>
              <a:rPr lang="en-US" sz="2200" b="1" dirty="0"/>
              <a:t>5G enabled CPS solutions:</a:t>
            </a:r>
          </a:p>
          <a:p>
            <a:pPr marL="342900" indent="-342900" defTabSz="457200">
              <a:buClr>
                <a:schemeClr val="tx1"/>
              </a:buClr>
              <a:buSzPct val="120000"/>
              <a:buFont typeface="Wingdings" panose="05000000000000000000" pitchFamily="2" charset="2"/>
              <a:buChar char="Ø"/>
            </a:pPr>
            <a:r>
              <a:rPr lang="en-US" sz="2000" dirty="0"/>
              <a:t>Vehicle – vehicle communication with near real-time latency</a:t>
            </a:r>
          </a:p>
          <a:p>
            <a:pPr marL="342900" indent="-342900" defTabSz="457200">
              <a:buClr>
                <a:schemeClr val="tx1"/>
              </a:buClr>
              <a:buSzPct val="120000"/>
              <a:buFont typeface="Wingdings" panose="05000000000000000000" pitchFamily="2" charset="2"/>
              <a:buChar char="Ø"/>
            </a:pPr>
            <a:r>
              <a:rPr lang="en-US" sz="2000" dirty="0"/>
              <a:t>Real- Time traffic conditions data exchange with path planning</a:t>
            </a:r>
          </a:p>
          <a:p>
            <a:pPr marL="342900" indent="-342900" defTabSz="457200">
              <a:buClr>
                <a:schemeClr val="tx1"/>
              </a:buClr>
              <a:buSzPct val="120000"/>
              <a:buFont typeface="Wingdings" panose="05000000000000000000" pitchFamily="2" charset="2"/>
              <a:buChar char="Ø"/>
            </a:pPr>
            <a:r>
              <a:rPr lang="en-US" sz="2000" dirty="0"/>
              <a:t>Autonomous congestion avoidance systems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>
          <a:extLst>
            <a:ext uri="{FF2B5EF4-FFF2-40B4-BE49-F238E27FC236}">
              <a16:creationId xmlns:a16="http://schemas.microsoft.com/office/drawing/2014/main" id="{0B55DF67-75FB-3757-0453-5CD0B26914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1">
            <a:extLst>
              <a:ext uri="{FF2B5EF4-FFF2-40B4-BE49-F238E27FC236}">
                <a16:creationId xmlns:a16="http://schemas.microsoft.com/office/drawing/2014/main" id="{A346C7BE-086C-4E12-BFA2-75F47CCECD9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695825" y="0"/>
            <a:ext cx="4514850" cy="144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spcAft>
                <a:spcPts val="2250"/>
              </a:spcAft>
            </a:pPr>
            <a:r>
              <a:rPr lang="en-US" b="1" i="0" dirty="0">
                <a:effectLst/>
                <a:latin typeface="Segoe UI" panose="020B0502040204020203" pitchFamily="34" charset="0"/>
              </a:rPr>
              <a:t>Vehicle Platoon Control</a:t>
            </a:r>
          </a:p>
        </p:txBody>
      </p:sp>
      <p:sp>
        <p:nvSpPr>
          <p:cNvPr id="8" name="Google Shape;169;p31">
            <a:extLst>
              <a:ext uri="{FF2B5EF4-FFF2-40B4-BE49-F238E27FC236}">
                <a16:creationId xmlns:a16="http://schemas.microsoft.com/office/drawing/2014/main" id="{3FE598A8-0E4C-832C-F4B9-650C43359C01}"/>
              </a:ext>
            </a:extLst>
          </p:cNvPr>
          <p:cNvSpPr txBox="1">
            <a:spLocks/>
          </p:cNvSpPr>
          <p:nvPr/>
        </p:nvSpPr>
        <p:spPr>
          <a:xfrm>
            <a:off x="4695825" y="1322475"/>
            <a:ext cx="4448175" cy="22108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457200" lvl="0" indent="-31750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lvl="1" indent="-317500" algn="l" defTabSz="685800" rtl="0" eaLnBrk="1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lvl="2" indent="-317500" algn="l" defTabSz="685800" rtl="0" eaLnBrk="1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lvl="3" indent="-317500" algn="l" defTabSz="685800" rtl="0" eaLnBrk="1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86000" lvl="4" indent="-317500" algn="l" defTabSz="685800" rtl="0" eaLnBrk="1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43200" lvl="5" indent="-317500" algn="l" defTabSz="685800" rtl="0" eaLnBrk="1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00400" lvl="6" indent="-317500" algn="l" defTabSz="685800" rtl="0" eaLnBrk="1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7600" lvl="7" indent="-317500" algn="l" defTabSz="685800" rtl="0" eaLnBrk="1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4800" lvl="8" indent="-317500" algn="l" defTabSz="685800" rtl="0" eaLnBrk="1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457200">
              <a:buClr>
                <a:schemeClr val="tx1"/>
              </a:buClr>
              <a:buSzPct val="120000"/>
              <a:buNone/>
            </a:pPr>
            <a:r>
              <a:rPr lang="en-US" sz="2600" b="1" dirty="0"/>
              <a:t>Features:</a:t>
            </a:r>
          </a:p>
          <a:p>
            <a:pPr marL="0" indent="0" defTabSz="457200">
              <a:buClr>
                <a:schemeClr val="tx1"/>
              </a:buClr>
              <a:buSzPct val="120000"/>
              <a:buNone/>
            </a:pPr>
            <a:endParaRPr lang="en-US" sz="2600" b="1" dirty="0"/>
          </a:p>
          <a:p>
            <a:pPr marL="342900" indent="-342900" defTabSz="457200">
              <a:buClr>
                <a:schemeClr val="tx1"/>
              </a:buClr>
              <a:buSzPct val="120000"/>
              <a:buFont typeface="Wingdings" panose="05000000000000000000" pitchFamily="2" charset="2"/>
              <a:buChar char="Ø"/>
            </a:pPr>
            <a:r>
              <a:rPr lang="en-US" sz="2400" dirty="0"/>
              <a:t>Provides Fuel Efficiency</a:t>
            </a:r>
          </a:p>
          <a:p>
            <a:pPr marL="342900" indent="-342900" defTabSz="457200">
              <a:buClr>
                <a:schemeClr val="tx1"/>
              </a:buClr>
              <a:buSzPct val="120000"/>
              <a:buFont typeface="Wingdings" panose="05000000000000000000" pitchFamily="2" charset="2"/>
              <a:buChar char="Ø"/>
            </a:pPr>
            <a:r>
              <a:rPr lang="en-US" sz="2400" dirty="0"/>
              <a:t>Enhances Highway safety</a:t>
            </a:r>
          </a:p>
          <a:p>
            <a:pPr marL="342900" indent="-342900" defTabSz="457200">
              <a:buClr>
                <a:schemeClr val="tx1"/>
              </a:buClr>
              <a:buSzPct val="120000"/>
              <a:buFont typeface="Wingdings" panose="05000000000000000000" pitchFamily="2" charset="2"/>
              <a:buChar char="Ø"/>
            </a:pPr>
            <a:r>
              <a:rPr lang="en-US" sz="2400" dirty="0"/>
              <a:t>Increasing traffic stability</a:t>
            </a:r>
          </a:p>
        </p:txBody>
      </p:sp>
      <p:pic>
        <p:nvPicPr>
          <p:cNvPr id="2" name="Picture 1" descr="A diagram of a car driving on a road&#10;&#10;AI-generated content may be incorrect.">
            <a:extLst>
              <a:ext uri="{FF2B5EF4-FFF2-40B4-BE49-F238E27FC236}">
                <a16:creationId xmlns:a16="http://schemas.microsoft.com/office/drawing/2014/main" id="{EE912FAF-792F-EA23-DFCA-25DE07BDED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695825" cy="5143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752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>
          <a:extLst>
            <a:ext uri="{FF2B5EF4-FFF2-40B4-BE49-F238E27FC236}">
              <a16:creationId xmlns:a16="http://schemas.microsoft.com/office/drawing/2014/main" id="{AD204695-5E02-D2D9-B2BA-8607BB1EC5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1">
            <a:extLst>
              <a:ext uri="{FF2B5EF4-FFF2-40B4-BE49-F238E27FC236}">
                <a16:creationId xmlns:a16="http://schemas.microsoft.com/office/drawing/2014/main" id="{3C36229E-6ECB-05EB-D057-2DF172496AA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spcAft>
                <a:spcPts val="2250"/>
              </a:spcAft>
            </a:pPr>
            <a:r>
              <a:rPr lang="en-US" b="1" i="0" dirty="0">
                <a:effectLst/>
                <a:latin typeface="Segoe UI" panose="020B0502040204020203" pitchFamily="34" charset="0"/>
              </a:rPr>
              <a:t>Applications: Digital Twins</a:t>
            </a:r>
          </a:p>
        </p:txBody>
      </p:sp>
      <p:sp>
        <p:nvSpPr>
          <p:cNvPr id="169" name="Google Shape;169;p31">
            <a:extLst>
              <a:ext uri="{FF2B5EF4-FFF2-40B4-BE49-F238E27FC236}">
                <a16:creationId xmlns:a16="http://schemas.microsoft.com/office/drawing/2014/main" id="{9C5BA277-6883-E052-087E-A8B826A08DB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287552" y="1313450"/>
            <a:ext cx="5350200" cy="125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defTabSz="457200">
              <a:buClr>
                <a:schemeClr val="tx1"/>
              </a:buClr>
              <a:buSzPct val="120000"/>
              <a:buFont typeface="Wingdings" panose="05000000000000000000" pitchFamily="2" charset="2"/>
              <a:buChar char="Ø"/>
            </a:pPr>
            <a:r>
              <a:rPr lang="en-US" sz="2000" b="1" dirty="0"/>
              <a:t>Digital Twins: </a:t>
            </a:r>
            <a:r>
              <a:rPr lang="en-US" sz="2000" dirty="0"/>
              <a:t>It is a link between physical and virtual world in cyber-physical production systems</a:t>
            </a:r>
            <a:endParaRPr sz="2000" dirty="0"/>
          </a:p>
        </p:txBody>
      </p:sp>
      <p:pic>
        <p:nvPicPr>
          <p:cNvPr id="11" name="Picture Placeholder 10" descr="A person touching a person's hand&#10;&#10;AI-generated content may be incorrect.">
            <a:extLst>
              <a:ext uri="{FF2B5EF4-FFF2-40B4-BE49-F238E27FC236}">
                <a16:creationId xmlns:a16="http://schemas.microsoft.com/office/drawing/2014/main" id="{70FDF3EF-4580-C537-B3B7-63042809D040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l="33771" r="3377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1399201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>
          <a:extLst>
            <a:ext uri="{FF2B5EF4-FFF2-40B4-BE49-F238E27FC236}">
              <a16:creationId xmlns:a16="http://schemas.microsoft.com/office/drawing/2014/main" id="{605BDC43-D846-FF31-D898-8B090C79B7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1">
            <a:extLst>
              <a:ext uri="{FF2B5EF4-FFF2-40B4-BE49-F238E27FC236}">
                <a16:creationId xmlns:a16="http://schemas.microsoft.com/office/drawing/2014/main" id="{46347D4F-8316-28F4-EA46-23DA50D7366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0"/>
            <a:ext cx="5918700" cy="5264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spcAft>
                <a:spcPts val="2250"/>
              </a:spcAft>
            </a:pPr>
            <a:r>
              <a:rPr lang="en-US" b="1" i="0" dirty="0">
                <a:effectLst/>
                <a:latin typeface="Segoe UI" panose="020B0502040204020203" pitchFamily="34" charset="0"/>
              </a:rPr>
              <a:t>Applications: Digital Twins</a:t>
            </a:r>
          </a:p>
        </p:txBody>
      </p:sp>
      <p:pic>
        <p:nvPicPr>
          <p:cNvPr id="9" name="Picture 8" descr="A two airplanes in the sky&#10;&#10;AI-generated content may be incorrect.">
            <a:extLst>
              <a:ext uri="{FF2B5EF4-FFF2-40B4-BE49-F238E27FC236}">
                <a16:creationId xmlns:a16="http://schemas.microsoft.com/office/drawing/2014/main" id="{FC144443-D661-FD30-7900-99E603DD7B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26473"/>
            <a:ext cx="6237845" cy="461702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14DF8C0-69F1-9362-A22B-EF27C777EB3F}"/>
              </a:ext>
            </a:extLst>
          </p:cNvPr>
          <p:cNvSpPr txBox="1"/>
          <p:nvPr/>
        </p:nvSpPr>
        <p:spPr>
          <a:xfrm>
            <a:off x="6237845" y="526473"/>
            <a:ext cx="2906155" cy="4001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Three Interconnected subsystems:</a:t>
            </a:r>
          </a:p>
          <a:p>
            <a:endParaRPr lang="en-US" b="1" dirty="0"/>
          </a:p>
          <a:p>
            <a:pPr marL="342900" indent="-342900">
              <a:buAutoNum type="arabicParenR"/>
            </a:pPr>
            <a:r>
              <a:rPr lang="en-US" sz="2000" dirty="0"/>
              <a:t>Communication System: Using 5G Network Infrastructure</a:t>
            </a:r>
          </a:p>
          <a:p>
            <a:pPr marL="342900" indent="-342900">
              <a:buAutoNum type="arabicParenR"/>
            </a:pPr>
            <a:r>
              <a:rPr lang="en-US" sz="2000" dirty="0"/>
              <a:t>Digital System: Includes a virtual twin and a simulation analytics software</a:t>
            </a:r>
          </a:p>
          <a:p>
            <a:pPr marL="342900" indent="-342900">
              <a:buAutoNum type="arabicParenR"/>
            </a:pPr>
            <a:r>
              <a:rPr lang="en-US" sz="2000" dirty="0"/>
              <a:t>Real System: Physical Components and sensors</a:t>
            </a:r>
            <a:endParaRPr lang="en-DE" sz="2000" dirty="0"/>
          </a:p>
        </p:txBody>
      </p:sp>
    </p:spTree>
    <p:extLst>
      <p:ext uri="{BB962C8B-B14F-4D97-AF65-F5344CB8AC3E}">
        <p14:creationId xmlns:p14="http://schemas.microsoft.com/office/powerpoint/2010/main" val="40128597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>
          <a:extLst>
            <a:ext uri="{FF2B5EF4-FFF2-40B4-BE49-F238E27FC236}">
              <a16:creationId xmlns:a16="http://schemas.microsoft.com/office/drawing/2014/main" id="{378282D9-753F-D811-2F46-BFDECD851C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1">
            <a:extLst>
              <a:ext uri="{FF2B5EF4-FFF2-40B4-BE49-F238E27FC236}">
                <a16:creationId xmlns:a16="http://schemas.microsoft.com/office/drawing/2014/main" id="{2CF4A27E-3153-86FB-1D81-D8043D5268F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0"/>
            <a:ext cx="5918700" cy="5264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>
              <a:spcAft>
                <a:spcPts val="2250"/>
              </a:spcAft>
            </a:pPr>
            <a:r>
              <a:rPr lang="en-US" b="1" i="0" dirty="0">
                <a:effectLst/>
                <a:latin typeface="Segoe UI" panose="020B0502040204020203" pitchFamily="34" charset="0"/>
              </a:rPr>
              <a:t>Applications: Digital Twins</a:t>
            </a:r>
          </a:p>
        </p:txBody>
      </p:sp>
      <p:pic>
        <p:nvPicPr>
          <p:cNvPr id="9" name="Picture 8" descr="A two airplanes in the sky&#10;&#10;AI-generated content may be incorrect.">
            <a:extLst>
              <a:ext uri="{FF2B5EF4-FFF2-40B4-BE49-F238E27FC236}">
                <a16:creationId xmlns:a16="http://schemas.microsoft.com/office/drawing/2014/main" id="{342D3218-D3B6-6A1C-6FD5-AD1388FE6E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428345" y="396298"/>
            <a:ext cx="6237845" cy="461702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FFABE11-3A14-01CD-5895-A71640BCF795}"/>
              </a:ext>
            </a:extLst>
          </p:cNvPr>
          <p:cNvSpPr txBox="1"/>
          <p:nvPr/>
        </p:nvSpPr>
        <p:spPr>
          <a:xfrm>
            <a:off x="232275" y="656638"/>
            <a:ext cx="3720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Three Main Functionalities:</a:t>
            </a:r>
          </a:p>
          <a:p>
            <a:endParaRPr lang="en-DE" sz="2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DE18E1A-9B8D-69CC-48CA-FA3DCFE67585}"/>
              </a:ext>
            </a:extLst>
          </p:cNvPr>
          <p:cNvSpPr txBox="1"/>
          <p:nvPr/>
        </p:nvSpPr>
        <p:spPr>
          <a:xfrm>
            <a:off x="314325" y="1140746"/>
            <a:ext cx="382905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Prediction: </a:t>
            </a:r>
            <a:r>
              <a:rPr lang="en-US" sz="2000" dirty="0"/>
              <a:t>System behavior forecasting without real world implementation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Diagnosis: </a:t>
            </a:r>
            <a:r>
              <a:rPr lang="en-US" sz="2000" dirty="0"/>
              <a:t>Historical and real-time failure analysis and explanation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Monitoring and control: </a:t>
            </a:r>
            <a:r>
              <a:rPr lang="en-US" sz="2000" dirty="0"/>
              <a:t>Real-time parameter tuning using digital twin data</a:t>
            </a:r>
            <a:endParaRPr lang="en-DE" sz="2000" dirty="0"/>
          </a:p>
        </p:txBody>
      </p:sp>
      <p:pic>
        <p:nvPicPr>
          <p:cNvPr id="4" name="Picture 3" descr="A blue screen with text and images of cars&#10;&#10;AI-generated content may be incorrect.">
            <a:extLst>
              <a:ext uri="{FF2B5EF4-FFF2-40B4-BE49-F238E27FC236}">
                <a16:creationId xmlns:a16="http://schemas.microsoft.com/office/drawing/2014/main" id="{49C3C9CB-48FC-55C0-0A05-42EA0876B8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2875" y="526473"/>
            <a:ext cx="5061502" cy="4617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45191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Shape 166">
          <a:extLst>
            <a:ext uri="{FF2B5EF4-FFF2-40B4-BE49-F238E27FC236}">
              <a16:creationId xmlns:a16="http://schemas.microsoft.com/office/drawing/2014/main" id="{6D150FA4-3342-376A-5074-4BBD193EE8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Picture 2">
            <a:extLst>
              <a:ext uri="{FF2B5EF4-FFF2-40B4-BE49-F238E27FC236}">
                <a16:creationId xmlns:a16="http://schemas.microsoft.com/office/drawing/2014/main" id="{5FF7B57D-FF7B-48B3-9F60-9BCEEECF9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2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75" name="Group 174">
            <a:extLst>
              <a:ext uri="{FF2B5EF4-FFF2-40B4-BE49-F238E27FC236}">
                <a16:creationId xmlns:a16="http://schemas.microsoft.com/office/drawing/2014/main" id="{EB95AFDF-FA7D-4311-9C65-6D507D92F4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0715" y="0"/>
            <a:ext cx="9040414" cy="5143500"/>
            <a:chOff x="-14288" y="0"/>
            <a:chExt cx="12053888" cy="6858001"/>
          </a:xfrm>
        </p:grpSpPr>
        <p:grpSp>
          <p:nvGrpSpPr>
            <p:cNvPr id="176" name="Group 175">
              <a:extLst>
                <a:ext uri="{FF2B5EF4-FFF2-40B4-BE49-F238E27FC236}">
                  <a16:creationId xmlns:a16="http://schemas.microsoft.com/office/drawing/2014/main" id="{9A5CCD98-20C1-4404-B788-FDA92F8A44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88" name="Rectangle 5">
                <a:extLst>
                  <a:ext uri="{FF2B5EF4-FFF2-40B4-BE49-F238E27FC236}">
                    <a16:creationId xmlns:a16="http://schemas.microsoft.com/office/drawing/2014/main" id="{C1424C76-B5C3-468E-86FA-8D9B269053D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189" name="Freeform 6">
                <a:extLst>
                  <a:ext uri="{FF2B5EF4-FFF2-40B4-BE49-F238E27FC236}">
                    <a16:creationId xmlns:a16="http://schemas.microsoft.com/office/drawing/2014/main" id="{B3922267-72C9-403B-A6DE-7D0A43D554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190" name="Freeform 7">
                <a:extLst>
                  <a:ext uri="{FF2B5EF4-FFF2-40B4-BE49-F238E27FC236}">
                    <a16:creationId xmlns:a16="http://schemas.microsoft.com/office/drawing/2014/main" id="{7276DB68-2E8D-4723-852B-7476DD38FE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191" name="Freeform 8">
                <a:extLst>
                  <a:ext uri="{FF2B5EF4-FFF2-40B4-BE49-F238E27FC236}">
                    <a16:creationId xmlns:a16="http://schemas.microsoft.com/office/drawing/2014/main" id="{0A155711-4993-4D1E-89EA-A397C164F0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192" name="Freeform 9">
                <a:extLst>
                  <a:ext uri="{FF2B5EF4-FFF2-40B4-BE49-F238E27FC236}">
                    <a16:creationId xmlns:a16="http://schemas.microsoft.com/office/drawing/2014/main" id="{2AB42136-2551-4CAA-857F-65FA3247B4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193" name="Freeform 10">
                <a:extLst>
                  <a:ext uri="{FF2B5EF4-FFF2-40B4-BE49-F238E27FC236}">
                    <a16:creationId xmlns:a16="http://schemas.microsoft.com/office/drawing/2014/main" id="{7C2ADEA1-EA3E-4C0E-A28E-460092F7FF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194" name="Freeform 11">
                <a:extLst>
                  <a:ext uri="{FF2B5EF4-FFF2-40B4-BE49-F238E27FC236}">
                    <a16:creationId xmlns:a16="http://schemas.microsoft.com/office/drawing/2014/main" id="{B04584B3-081C-4286-A840-AB5B16B10A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195" name="Freeform 12">
                <a:extLst>
                  <a:ext uri="{FF2B5EF4-FFF2-40B4-BE49-F238E27FC236}">
                    <a16:creationId xmlns:a16="http://schemas.microsoft.com/office/drawing/2014/main" id="{3AB388FD-C246-4936-A041-E0413A13298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196" name="Freeform 13">
                <a:extLst>
                  <a:ext uri="{FF2B5EF4-FFF2-40B4-BE49-F238E27FC236}">
                    <a16:creationId xmlns:a16="http://schemas.microsoft.com/office/drawing/2014/main" id="{57692343-2D12-4F57-836C-945D407B68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197" name="Freeform 14">
                <a:extLst>
                  <a:ext uri="{FF2B5EF4-FFF2-40B4-BE49-F238E27FC236}">
                    <a16:creationId xmlns:a16="http://schemas.microsoft.com/office/drawing/2014/main" id="{062EE710-0210-4840-8698-E0DF1C6170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198" name="Freeform 15">
                <a:extLst>
                  <a:ext uri="{FF2B5EF4-FFF2-40B4-BE49-F238E27FC236}">
                    <a16:creationId xmlns:a16="http://schemas.microsoft.com/office/drawing/2014/main" id="{161892F4-6071-40CD-8E18-CDEE0C91B58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199" name="Line 16">
                <a:extLst>
                  <a:ext uri="{FF2B5EF4-FFF2-40B4-BE49-F238E27FC236}">
                    <a16:creationId xmlns:a16="http://schemas.microsoft.com/office/drawing/2014/main" id="{3E6BBE44-8D88-407D-B1C6-10C89DD617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200" name="Freeform 17">
                <a:extLst>
                  <a:ext uri="{FF2B5EF4-FFF2-40B4-BE49-F238E27FC236}">
                    <a16:creationId xmlns:a16="http://schemas.microsoft.com/office/drawing/2014/main" id="{1E90AE6E-328E-4730-825C-B5130F5CFC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201" name="Freeform 18">
                <a:extLst>
                  <a:ext uri="{FF2B5EF4-FFF2-40B4-BE49-F238E27FC236}">
                    <a16:creationId xmlns:a16="http://schemas.microsoft.com/office/drawing/2014/main" id="{24EC969F-6E4A-4163-ABDA-4674429A3D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202" name="Freeform 19">
                <a:extLst>
                  <a:ext uri="{FF2B5EF4-FFF2-40B4-BE49-F238E27FC236}">
                    <a16:creationId xmlns:a16="http://schemas.microsoft.com/office/drawing/2014/main" id="{1B735C94-B049-42C6-9DEF-5DB70D58CE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203" name="Freeform 20">
                <a:extLst>
                  <a:ext uri="{FF2B5EF4-FFF2-40B4-BE49-F238E27FC236}">
                    <a16:creationId xmlns:a16="http://schemas.microsoft.com/office/drawing/2014/main" id="{051C02E6-1954-478B-AEAE-BF8F36BE94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204" name="Rectangle 21">
                <a:extLst>
                  <a:ext uri="{FF2B5EF4-FFF2-40B4-BE49-F238E27FC236}">
                    <a16:creationId xmlns:a16="http://schemas.microsoft.com/office/drawing/2014/main" id="{6710B1C0-310A-48D0-B824-459D9AFC2F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205" name="Freeform 22">
                <a:extLst>
                  <a:ext uri="{FF2B5EF4-FFF2-40B4-BE49-F238E27FC236}">
                    <a16:creationId xmlns:a16="http://schemas.microsoft.com/office/drawing/2014/main" id="{1204A606-D9A6-4DC6-9F0E-D516EA1EB9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206" name="Freeform 23">
                <a:extLst>
                  <a:ext uri="{FF2B5EF4-FFF2-40B4-BE49-F238E27FC236}">
                    <a16:creationId xmlns:a16="http://schemas.microsoft.com/office/drawing/2014/main" id="{EE569555-0243-4979-A537-C9B4AFD5F25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207" name="Freeform 24">
                <a:extLst>
                  <a:ext uri="{FF2B5EF4-FFF2-40B4-BE49-F238E27FC236}">
                    <a16:creationId xmlns:a16="http://schemas.microsoft.com/office/drawing/2014/main" id="{D52A977D-4993-48AF-A792-F2DE096391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208" name="Freeform 25">
                <a:extLst>
                  <a:ext uri="{FF2B5EF4-FFF2-40B4-BE49-F238E27FC236}">
                    <a16:creationId xmlns:a16="http://schemas.microsoft.com/office/drawing/2014/main" id="{93CFF2DC-E52E-4D99-97D5-B0D7B792E5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209" name="Freeform 26">
                <a:extLst>
                  <a:ext uri="{FF2B5EF4-FFF2-40B4-BE49-F238E27FC236}">
                    <a16:creationId xmlns:a16="http://schemas.microsoft.com/office/drawing/2014/main" id="{5E175372-AF09-42A7-B3D0-226C834891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210" name="Freeform 27">
                <a:extLst>
                  <a:ext uri="{FF2B5EF4-FFF2-40B4-BE49-F238E27FC236}">
                    <a16:creationId xmlns:a16="http://schemas.microsoft.com/office/drawing/2014/main" id="{ABF20BA9-F4B2-49EA-A573-578B189774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211" name="Freeform 28">
                <a:extLst>
                  <a:ext uri="{FF2B5EF4-FFF2-40B4-BE49-F238E27FC236}">
                    <a16:creationId xmlns:a16="http://schemas.microsoft.com/office/drawing/2014/main" id="{AA3A7A4B-C811-4E23-8BFD-5823A032DA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212" name="Freeform 29">
                <a:extLst>
                  <a:ext uri="{FF2B5EF4-FFF2-40B4-BE49-F238E27FC236}">
                    <a16:creationId xmlns:a16="http://schemas.microsoft.com/office/drawing/2014/main" id="{47537781-F057-4B97-AD8F-12FE9BE599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213" name="Freeform 30">
                <a:extLst>
                  <a:ext uri="{FF2B5EF4-FFF2-40B4-BE49-F238E27FC236}">
                    <a16:creationId xmlns:a16="http://schemas.microsoft.com/office/drawing/2014/main" id="{078883C7-EB52-4BB7-A9A7-F8C046A833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214" name="Freeform 31">
                <a:extLst>
                  <a:ext uri="{FF2B5EF4-FFF2-40B4-BE49-F238E27FC236}">
                    <a16:creationId xmlns:a16="http://schemas.microsoft.com/office/drawing/2014/main" id="{63CCBBF8-5972-4ED3-AB5B-46DC425B17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</p:grpSp>
        <p:grpSp>
          <p:nvGrpSpPr>
            <p:cNvPr id="177" name="Group 176">
              <a:extLst>
                <a:ext uri="{FF2B5EF4-FFF2-40B4-BE49-F238E27FC236}">
                  <a16:creationId xmlns:a16="http://schemas.microsoft.com/office/drawing/2014/main" id="{A8C19883-37FB-437C-A3AA-89AA6239D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78" name="Freeform 32">
                <a:extLst>
                  <a:ext uri="{FF2B5EF4-FFF2-40B4-BE49-F238E27FC236}">
                    <a16:creationId xmlns:a16="http://schemas.microsoft.com/office/drawing/2014/main" id="{AF1753DD-4CEF-45EC-B952-90EA8895D7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179" name="Freeform 33">
                <a:extLst>
                  <a:ext uri="{FF2B5EF4-FFF2-40B4-BE49-F238E27FC236}">
                    <a16:creationId xmlns:a16="http://schemas.microsoft.com/office/drawing/2014/main" id="{5B9356DB-C1BE-4D76-8FA7-4FBAA12D1D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180" name="Freeform 34">
                <a:extLst>
                  <a:ext uri="{FF2B5EF4-FFF2-40B4-BE49-F238E27FC236}">
                    <a16:creationId xmlns:a16="http://schemas.microsoft.com/office/drawing/2014/main" id="{C4F59561-572D-42BA-A6FD-F3AFA1A394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181" name="Freeform 35">
                <a:extLst>
                  <a:ext uri="{FF2B5EF4-FFF2-40B4-BE49-F238E27FC236}">
                    <a16:creationId xmlns:a16="http://schemas.microsoft.com/office/drawing/2014/main" id="{BB7A51A1-D509-4494-BAE2-1B96CAD4DB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182" name="Freeform 36">
                <a:extLst>
                  <a:ext uri="{FF2B5EF4-FFF2-40B4-BE49-F238E27FC236}">
                    <a16:creationId xmlns:a16="http://schemas.microsoft.com/office/drawing/2014/main" id="{D3FE0B5A-55DE-4E56-8E9B-B92D1DB9A8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183" name="Freeform 37">
                <a:extLst>
                  <a:ext uri="{FF2B5EF4-FFF2-40B4-BE49-F238E27FC236}">
                    <a16:creationId xmlns:a16="http://schemas.microsoft.com/office/drawing/2014/main" id="{F125661C-3A0E-4B6E-B2AB-1B08C89251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184" name="Freeform 38">
                <a:extLst>
                  <a:ext uri="{FF2B5EF4-FFF2-40B4-BE49-F238E27FC236}">
                    <a16:creationId xmlns:a16="http://schemas.microsoft.com/office/drawing/2014/main" id="{39304006-EE77-438A-A0D1-537322356C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185" name="Freeform 39">
                <a:extLst>
                  <a:ext uri="{FF2B5EF4-FFF2-40B4-BE49-F238E27FC236}">
                    <a16:creationId xmlns:a16="http://schemas.microsoft.com/office/drawing/2014/main" id="{C6031DEB-4109-4049-82CF-DD06483A2C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186" name="Freeform 40">
                <a:extLst>
                  <a:ext uri="{FF2B5EF4-FFF2-40B4-BE49-F238E27FC236}">
                    <a16:creationId xmlns:a16="http://schemas.microsoft.com/office/drawing/2014/main" id="{65FC2657-18D6-4490-88D6-32E6B1C6FB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187" name="Rectangle 41">
                <a:extLst>
                  <a:ext uri="{FF2B5EF4-FFF2-40B4-BE49-F238E27FC236}">
                    <a16:creationId xmlns:a16="http://schemas.microsoft.com/office/drawing/2014/main" id="{20BEA03B-3EAD-4FA2-BC9D-25A14D635C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</p:grpSp>
      </p:grpSp>
      <p:sp useBgFill="1">
        <p:nvSpPr>
          <p:cNvPr id="216" name="Rectangle 215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8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2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68" name="Google Shape;168;p31">
            <a:extLst>
              <a:ext uri="{FF2B5EF4-FFF2-40B4-BE49-F238E27FC236}">
                <a16:creationId xmlns:a16="http://schemas.microsoft.com/office/drawing/2014/main" id="{127B9300-C9FC-1EC0-3159-5080103FA2B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56059" y="463888"/>
            <a:ext cx="3344465" cy="573146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Autofit/>
          </a:bodyPr>
          <a:lstStyle/>
          <a:p>
            <a:pPr defTabSz="914400">
              <a:spcBef>
                <a:spcPct val="0"/>
              </a:spcBef>
              <a:spcAft>
                <a:spcPts val="2250"/>
              </a:spcAft>
            </a:pPr>
            <a:r>
              <a:rPr lang="en-US" sz="2400" b="1" i="0" dirty="0">
                <a:effectLst/>
              </a:rPr>
              <a:t>Applications: Digital Twins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E887977-B28B-9AB8-2B2F-926BCC7BFD90}"/>
              </a:ext>
            </a:extLst>
          </p:cNvPr>
          <p:cNvSpPr txBox="1"/>
          <p:nvPr/>
        </p:nvSpPr>
        <p:spPr>
          <a:xfrm>
            <a:off x="1066796" y="961231"/>
            <a:ext cx="3344465" cy="2973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defTabSz="914400">
              <a:lnSpc>
                <a:spcPct val="120000"/>
              </a:lnSpc>
              <a:spcAft>
                <a:spcPts val="600"/>
              </a:spcAft>
              <a:buSzPct val="125000"/>
            </a:pPr>
            <a:r>
              <a:rPr lang="en-US" sz="2000" b="1" dirty="0"/>
              <a:t>Main System Requirements:</a:t>
            </a:r>
          </a:p>
          <a:p>
            <a:pPr defTabSz="914400">
              <a:lnSpc>
                <a:spcPct val="120000"/>
              </a:lnSpc>
              <a:spcAft>
                <a:spcPts val="600"/>
              </a:spcAft>
              <a:buSzPct val="125000"/>
            </a:pPr>
            <a:endParaRPr lang="en-US" sz="2000" b="1" dirty="0"/>
          </a:p>
          <a:p>
            <a:pPr marL="285750" indent="-28575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b="1" dirty="0"/>
              <a:t>Wireless data transmission</a:t>
            </a:r>
          </a:p>
          <a:p>
            <a:pPr marL="285750" indent="-28575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endParaRPr lang="en-US" b="1" dirty="0"/>
          </a:p>
          <a:p>
            <a:pPr marL="285750" indent="-285750" defTabSz="914400">
              <a:lnSpc>
                <a:spcPct val="120000"/>
              </a:lnSpc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b="1" dirty="0"/>
              <a:t>Ultra-low latency not more than 1 </a:t>
            </a:r>
            <a:r>
              <a:rPr lang="en-US" b="1" dirty="0" err="1"/>
              <a:t>ms</a:t>
            </a:r>
            <a:endParaRPr lang="en-US" b="1" dirty="0"/>
          </a:p>
          <a:p>
            <a:pPr defTabSz="914400">
              <a:lnSpc>
                <a:spcPct val="120000"/>
              </a:lnSpc>
              <a:spcAft>
                <a:spcPts val="600"/>
              </a:spcAft>
              <a:buSzPct val="125000"/>
            </a:pPr>
            <a:endParaRPr lang="en-US" sz="2000" dirty="0"/>
          </a:p>
        </p:txBody>
      </p:sp>
      <p:pic>
        <p:nvPicPr>
          <p:cNvPr id="4" name="Picture 3" descr="A blue screen with text and images of cars&#10;&#10;AI-generated content may be incorrect.">
            <a:extLst>
              <a:ext uri="{FF2B5EF4-FFF2-40B4-BE49-F238E27FC236}">
                <a16:creationId xmlns:a16="http://schemas.microsoft.com/office/drawing/2014/main" id="{3A8A7D07-FFA8-B528-AED6-06715C3D42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0" y="1283578"/>
            <a:ext cx="4092209" cy="2557630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220" name="Group 219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915604" cy="5143499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221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DE"/>
            </a:p>
          </p:txBody>
        </p:sp>
        <p:sp>
          <p:nvSpPr>
            <p:cNvPr id="222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DE"/>
            </a:p>
          </p:txBody>
        </p:sp>
        <p:sp>
          <p:nvSpPr>
            <p:cNvPr id="223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DE"/>
            </a:p>
          </p:txBody>
        </p:sp>
        <p:sp>
          <p:nvSpPr>
            <p:cNvPr id="224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DE"/>
            </a:p>
          </p:txBody>
        </p:sp>
        <p:sp>
          <p:nvSpPr>
            <p:cNvPr id="225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DE"/>
            </a:p>
          </p:txBody>
        </p:sp>
        <p:sp>
          <p:nvSpPr>
            <p:cNvPr id="226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DE"/>
            </a:p>
          </p:txBody>
        </p:sp>
        <p:sp>
          <p:nvSpPr>
            <p:cNvPr id="227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DE"/>
            </a:p>
          </p:txBody>
        </p:sp>
        <p:sp>
          <p:nvSpPr>
            <p:cNvPr id="228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DE"/>
            </a:p>
          </p:txBody>
        </p:sp>
        <p:sp>
          <p:nvSpPr>
            <p:cNvPr id="229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DE"/>
            </a:p>
          </p:txBody>
        </p:sp>
        <p:sp>
          <p:nvSpPr>
            <p:cNvPr id="230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DE"/>
            </a:p>
          </p:txBody>
        </p:sp>
        <p:sp>
          <p:nvSpPr>
            <p:cNvPr id="231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DE"/>
            </a:p>
          </p:txBody>
        </p:sp>
        <p:sp>
          <p:nvSpPr>
            <p:cNvPr id="232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DE"/>
            </a:p>
          </p:txBody>
        </p:sp>
        <p:sp>
          <p:nvSpPr>
            <p:cNvPr id="233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DE"/>
            </a:p>
          </p:txBody>
        </p:sp>
        <p:sp>
          <p:nvSpPr>
            <p:cNvPr id="234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DE"/>
            </a:p>
          </p:txBody>
        </p:sp>
        <p:sp>
          <p:nvSpPr>
            <p:cNvPr id="235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DE"/>
            </a:p>
          </p:txBody>
        </p:sp>
        <p:sp>
          <p:nvSpPr>
            <p:cNvPr id="236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DE"/>
            </a:p>
          </p:txBody>
        </p:sp>
        <p:sp>
          <p:nvSpPr>
            <p:cNvPr id="237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DE"/>
            </a:p>
          </p:txBody>
        </p:sp>
        <p:sp>
          <p:nvSpPr>
            <p:cNvPr id="238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DE"/>
            </a:p>
          </p:txBody>
        </p:sp>
        <p:sp>
          <p:nvSpPr>
            <p:cNvPr id="239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DE"/>
            </a:p>
          </p:txBody>
        </p:sp>
        <p:sp>
          <p:nvSpPr>
            <p:cNvPr id="240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DE"/>
            </a:p>
          </p:txBody>
        </p:sp>
        <p:sp>
          <p:nvSpPr>
            <p:cNvPr id="241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DE"/>
            </a:p>
          </p:txBody>
        </p:sp>
        <p:sp>
          <p:nvSpPr>
            <p:cNvPr id="242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DE"/>
            </a:p>
          </p:txBody>
        </p:sp>
        <p:sp>
          <p:nvSpPr>
            <p:cNvPr id="243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DE"/>
            </a:p>
          </p:txBody>
        </p:sp>
        <p:sp>
          <p:nvSpPr>
            <p:cNvPr id="244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DE"/>
            </a:p>
          </p:txBody>
        </p:sp>
        <p:sp>
          <p:nvSpPr>
            <p:cNvPr id="245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DE"/>
            </a:p>
          </p:txBody>
        </p:sp>
        <p:sp>
          <p:nvSpPr>
            <p:cNvPr id="246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DE"/>
            </a:p>
          </p:txBody>
        </p:sp>
        <p:sp>
          <p:nvSpPr>
            <p:cNvPr id="247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DE"/>
            </a:p>
          </p:txBody>
        </p:sp>
      </p:grpSp>
    </p:spTree>
    <p:extLst>
      <p:ext uri="{BB962C8B-B14F-4D97-AF65-F5344CB8AC3E}">
        <p14:creationId xmlns:p14="http://schemas.microsoft.com/office/powerpoint/2010/main" val="33776977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>
          <a:extLst>
            <a:ext uri="{FF2B5EF4-FFF2-40B4-BE49-F238E27FC236}">
              <a16:creationId xmlns:a16="http://schemas.microsoft.com/office/drawing/2014/main" id="{C9C88623-B68B-F9D3-F365-33D08ECE16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2">
            <a:extLst>
              <a:ext uri="{FF2B5EF4-FFF2-40B4-BE49-F238E27FC236}">
                <a16:creationId xmlns:a16="http://schemas.microsoft.com/office/drawing/2014/main" id="{A6761966-3E2E-BE57-177D-9B3E5B55739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3964" y="0"/>
            <a:ext cx="4523382" cy="12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en-US" sz="2400" b="1" dirty="0">
                <a:ln w="3175" cmpd="sng">
                  <a:noFill/>
                </a:ln>
                <a:solidFill>
                  <a:srgbClr val="FFFFFF"/>
                </a:solidFill>
                <a:sym typeface="Goldman"/>
              </a:rPr>
              <a:t>Security Challenges and Vulnerabilities</a:t>
            </a:r>
            <a:br>
              <a:rPr lang="en-US" sz="2400" dirty="0"/>
            </a:br>
            <a:r>
              <a:rPr lang="en-US" sz="2400" dirty="0"/>
              <a:t> </a:t>
            </a:r>
          </a:p>
        </p:txBody>
      </p:sp>
      <p:sp>
        <p:nvSpPr>
          <p:cNvPr id="177" name="Google Shape;177;p32">
            <a:extLst>
              <a:ext uri="{FF2B5EF4-FFF2-40B4-BE49-F238E27FC236}">
                <a16:creationId xmlns:a16="http://schemas.microsoft.com/office/drawing/2014/main" id="{F8128A02-8BBD-9F34-8C8B-285B1E4C4D93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0964F5-A396-3E98-00B3-BFA52D929ABF}"/>
              </a:ext>
            </a:extLst>
          </p:cNvPr>
          <p:cNvSpPr txBox="1"/>
          <p:nvPr/>
        </p:nvSpPr>
        <p:spPr>
          <a:xfrm>
            <a:off x="193964" y="1022122"/>
            <a:ext cx="51123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>
              <a:buSzPts val="1400"/>
            </a:pPr>
            <a:r>
              <a:rPr lang="en-US" dirty="0"/>
              <a:t>What are the Risks of using this integration?</a:t>
            </a:r>
            <a:endParaRPr lang="en-DE" dirty="0"/>
          </a:p>
        </p:txBody>
      </p:sp>
      <p:pic>
        <p:nvPicPr>
          <p:cNvPr id="25" name="Picture 24" descr="A diagram of a 5g network&#10;&#10;AI-generated content may be incorrect.">
            <a:extLst>
              <a:ext uri="{FF2B5EF4-FFF2-40B4-BE49-F238E27FC236}">
                <a16:creationId xmlns:a16="http://schemas.microsoft.com/office/drawing/2014/main" id="{CDD3B3B7-A121-13AA-73D4-DC3E0A5E02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22112"/>
            <a:ext cx="4571429" cy="3247619"/>
          </a:xfrm>
          <a:prstGeom prst="rect">
            <a:avLst/>
          </a:prstGeom>
        </p:spPr>
      </p:pic>
      <p:pic>
        <p:nvPicPr>
          <p:cNvPr id="27" name="Picture 26" descr="A diagram of a cloud ran&#10;&#10;AI-generated content may be incorrect.">
            <a:extLst>
              <a:ext uri="{FF2B5EF4-FFF2-40B4-BE49-F238E27FC236}">
                <a16:creationId xmlns:a16="http://schemas.microsoft.com/office/drawing/2014/main" id="{DE8D81BB-E6E2-919B-E127-76D62C9701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1429" y="1422112"/>
            <a:ext cx="4571429" cy="3247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1478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>
          <a:extLst>
            <a:ext uri="{FF2B5EF4-FFF2-40B4-BE49-F238E27FC236}">
              <a16:creationId xmlns:a16="http://schemas.microsoft.com/office/drawing/2014/main" id="{C28DE5C2-BEEE-AAAA-D15A-389F1DE9F0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2">
            <a:extLst>
              <a:ext uri="{FF2B5EF4-FFF2-40B4-BE49-F238E27FC236}">
                <a16:creationId xmlns:a16="http://schemas.microsoft.com/office/drawing/2014/main" id="{4B12BAC3-1632-675E-E9CA-CA89F3F5CC7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3964" y="0"/>
            <a:ext cx="4446616" cy="109728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en-US" sz="2400" b="1" dirty="0">
                <a:ln w="3175" cmpd="sng">
                  <a:noFill/>
                </a:ln>
                <a:solidFill>
                  <a:srgbClr val="FFFFFF"/>
                </a:solidFill>
                <a:sym typeface="Goldman"/>
              </a:rPr>
              <a:t>Security Challenges and Vulnerabilities</a:t>
            </a:r>
            <a:br>
              <a:rPr lang="en-US" sz="2400" dirty="0"/>
            </a:br>
            <a:r>
              <a:rPr lang="en-US" sz="2400" dirty="0"/>
              <a:t> </a:t>
            </a:r>
          </a:p>
        </p:txBody>
      </p:sp>
      <p:pic>
        <p:nvPicPr>
          <p:cNvPr id="25" name="Picture 24" descr="A diagram of a 5g network&#10;&#10;AI-generated content may be incorrect.">
            <a:extLst>
              <a:ext uri="{FF2B5EF4-FFF2-40B4-BE49-F238E27FC236}">
                <a16:creationId xmlns:a16="http://schemas.microsoft.com/office/drawing/2014/main" id="{81D1B5ED-5683-145A-F4CB-1AAC35CAD5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-193363" y="1312827"/>
            <a:ext cx="193363" cy="137369"/>
          </a:xfrm>
          <a:prstGeom prst="rect">
            <a:avLst/>
          </a:prstGeom>
        </p:spPr>
      </p:pic>
      <p:pic>
        <p:nvPicPr>
          <p:cNvPr id="27" name="Picture 26" descr="A diagram of a cloud ran&#10;&#10;AI-generated content may be incorrect.">
            <a:extLst>
              <a:ext uri="{FF2B5EF4-FFF2-40B4-BE49-F238E27FC236}">
                <a16:creationId xmlns:a16="http://schemas.microsoft.com/office/drawing/2014/main" id="{3B40D878-53E5-840D-01F8-1FFD0DAC05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V="1">
            <a:off x="9142856" y="1300310"/>
            <a:ext cx="114302" cy="8120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8D3E6CC-17C9-2E38-3BD7-4E84FB575616}"/>
              </a:ext>
            </a:extLst>
          </p:cNvPr>
          <p:cNvSpPr txBox="1"/>
          <p:nvPr/>
        </p:nvSpPr>
        <p:spPr>
          <a:xfrm>
            <a:off x="426720" y="727948"/>
            <a:ext cx="269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Attack types:</a:t>
            </a:r>
            <a:endParaRPr lang="en-DE" b="1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F1A9FF5-52A4-90E3-28CE-DC3DC55143B8}"/>
              </a:ext>
            </a:extLst>
          </p:cNvPr>
          <p:cNvSpPr/>
          <p:nvPr/>
        </p:nvSpPr>
        <p:spPr>
          <a:xfrm>
            <a:off x="505049" y="1097280"/>
            <a:ext cx="4066951" cy="395478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 algn="l">
              <a:spcAft>
                <a:spcPts val="1125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Attacker Disrupts the communication channels on the physical layer </a:t>
            </a:r>
          </a:p>
          <a:p>
            <a:pPr marL="285750" indent="-285750" algn="l">
              <a:spcAft>
                <a:spcPts val="1125"/>
              </a:spcAft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Devices connected lose connection</a:t>
            </a:r>
          </a:p>
          <a:p>
            <a:pPr algn="l">
              <a:spcAft>
                <a:spcPts val="1125"/>
              </a:spcAft>
            </a:pPr>
            <a:endParaRPr lang="en-US" b="1" dirty="0">
              <a:solidFill>
                <a:schemeClr val="bg1"/>
              </a:solidFill>
            </a:endParaRPr>
          </a:p>
          <a:p>
            <a:pPr algn="l">
              <a:spcAft>
                <a:spcPts val="1125"/>
              </a:spcAft>
            </a:pPr>
            <a:r>
              <a:rPr lang="en-US" b="1" dirty="0">
                <a:solidFill>
                  <a:schemeClr val="bg1"/>
                </a:solidFill>
              </a:rPr>
              <a:t>Consequences: Communication breakdown in critical systems that might lead to catastrophes</a:t>
            </a:r>
          </a:p>
          <a:p>
            <a:pPr algn="ctr"/>
            <a:endParaRPr lang="en-DE" dirty="0">
              <a:solidFill>
                <a:schemeClr val="bg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56EB82F-85C3-D4E9-9C16-E06D3E9A8A9F}"/>
              </a:ext>
            </a:extLst>
          </p:cNvPr>
          <p:cNvSpPr/>
          <p:nvPr/>
        </p:nvSpPr>
        <p:spPr>
          <a:xfrm>
            <a:off x="4951665" y="1097280"/>
            <a:ext cx="4066951" cy="395478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 defTabSz="914400">
              <a:lnSpc>
                <a:spcPct val="120000"/>
              </a:lnSpc>
              <a:spcBef>
                <a:spcPts val="1500"/>
              </a:spcBef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Attacker impersonates a legitimate 5G station</a:t>
            </a:r>
          </a:p>
          <a:p>
            <a:pPr marL="285750" indent="-285750" defTabSz="914400">
              <a:lnSpc>
                <a:spcPct val="120000"/>
              </a:lnSpc>
              <a:spcBef>
                <a:spcPts val="1500"/>
              </a:spcBef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Devices choose to connect to the fake station because of the better signal</a:t>
            </a:r>
          </a:p>
          <a:p>
            <a:pPr defTabSz="914400">
              <a:lnSpc>
                <a:spcPct val="120000"/>
              </a:lnSpc>
              <a:spcBef>
                <a:spcPts val="1500"/>
              </a:spcBef>
              <a:spcAft>
                <a:spcPts val="600"/>
              </a:spcAft>
              <a:buSzPct val="125000"/>
            </a:pPr>
            <a:r>
              <a:rPr lang="en-US" b="1" dirty="0">
                <a:solidFill>
                  <a:schemeClr val="bg1"/>
                </a:solidFill>
              </a:rPr>
              <a:t>Consequences : Data interception and system manipulation</a:t>
            </a:r>
          </a:p>
          <a:p>
            <a:pPr algn="ctr"/>
            <a:endParaRPr lang="en-DE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14B6C2-69FD-09B3-E392-3FE64954ECFF}"/>
              </a:ext>
            </a:extLst>
          </p:cNvPr>
          <p:cNvSpPr txBox="1"/>
          <p:nvPr/>
        </p:nvSpPr>
        <p:spPr>
          <a:xfrm>
            <a:off x="512272" y="1109810"/>
            <a:ext cx="190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>
                    <a:lumMod val="60000"/>
                    <a:lumOff val="40000"/>
                  </a:schemeClr>
                </a:solidFill>
              </a:rPr>
              <a:t>Jamming Attacks:</a:t>
            </a:r>
            <a:endParaRPr lang="en-DE" b="1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D8392E7-280B-1892-69C1-405C64AE7045}"/>
              </a:ext>
            </a:extLst>
          </p:cNvPr>
          <p:cNvSpPr txBox="1"/>
          <p:nvPr/>
        </p:nvSpPr>
        <p:spPr>
          <a:xfrm>
            <a:off x="5020244" y="1102800"/>
            <a:ext cx="29274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2">
                    <a:lumMod val="60000"/>
                    <a:lumOff val="40000"/>
                  </a:schemeClr>
                </a:solidFill>
              </a:rPr>
              <a:t>Fake Base Station Attacks:</a:t>
            </a:r>
            <a:endParaRPr lang="en-DE" b="1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33714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>
          <a:extLst>
            <a:ext uri="{FF2B5EF4-FFF2-40B4-BE49-F238E27FC236}">
              <a16:creationId xmlns:a16="http://schemas.microsoft.com/office/drawing/2014/main" id="{3AE02053-822D-6E79-1B04-0E6DD08942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2">
            <a:extLst>
              <a:ext uri="{FF2B5EF4-FFF2-40B4-BE49-F238E27FC236}">
                <a16:creationId xmlns:a16="http://schemas.microsoft.com/office/drawing/2014/main" id="{FB8A532E-E1BB-DA1B-EAFD-211295299D2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3964" y="0"/>
            <a:ext cx="4446616" cy="109728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en-US" sz="2400" b="1" dirty="0">
                <a:ln w="3175" cmpd="sng">
                  <a:noFill/>
                </a:ln>
                <a:solidFill>
                  <a:srgbClr val="FFFFFF"/>
                </a:solidFill>
                <a:sym typeface="Goldman"/>
              </a:rPr>
              <a:t>Security Challenges and Vulnerabilities</a:t>
            </a:r>
            <a:br>
              <a:rPr lang="en-US" sz="2400" dirty="0"/>
            </a:br>
            <a:r>
              <a:rPr lang="en-US" sz="2400" dirty="0"/>
              <a:t> </a:t>
            </a:r>
          </a:p>
        </p:txBody>
      </p:sp>
      <p:pic>
        <p:nvPicPr>
          <p:cNvPr id="25" name="Picture 24" descr="A diagram of a 5g network&#10;&#10;AI-generated content may be incorrect.">
            <a:extLst>
              <a:ext uri="{FF2B5EF4-FFF2-40B4-BE49-F238E27FC236}">
                <a16:creationId xmlns:a16="http://schemas.microsoft.com/office/drawing/2014/main" id="{9FB37578-E52B-20A4-8266-19FE2060B5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-193363" y="1312827"/>
            <a:ext cx="193363" cy="137369"/>
          </a:xfrm>
          <a:prstGeom prst="rect">
            <a:avLst/>
          </a:prstGeom>
        </p:spPr>
      </p:pic>
      <p:pic>
        <p:nvPicPr>
          <p:cNvPr id="27" name="Picture 26" descr="A diagram of a cloud ran&#10;&#10;AI-generated content may be incorrect.">
            <a:extLst>
              <a:ext uri="{FF2B5EF4-FFF2-40B4-BE49-F238E27FC236}">
                <a16:creationId xmlns:a16="http://schemas.microsoft.com/office/drawing/2014/main" id="{FF8F82B8-1439-782F-D6AD-5A963305FC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V="1">
            <a:off x="9142856" y="1300310"/>
            <a:ext cx="114302" cy="8120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763F2CA-6025-55FF-1D2E-B549C82FDC8F}"/>
              </a:ext>
            </a:extLst>
          </p:cNvPr>
          <p:cNvSpPr txBox="1"/>
          <p:nvPr/>
        </p:nvSpPr>
        <p:spPr>
          <a:xfrm>
            <a:off x="426720" y="727948"/>
            <a:ext cx="2697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Attack types:</a:t>
            </a:r>
            <a:endParaRPr lang="en-DE" b="1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2E35FD4-FD74-A4F4-AAAD-D78D1B49C90B}"/>
              </a:ext>
            </a:extLst>
          </p:cNvPr>
          <p:cNvSpPr/>
          <p:nvPr/>
        </p:nvSpPr>
        <p:spPr>
          <a:xfrm>
            <a:off x="505049" y="1097280"/>
            <a:ext cx="4066951" cy="246126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 algn="l">
              <a:spcAft>
                <a:spcPts val="1125"/>
              </a:spcAft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Attacker Disrupts the communication channels on the physical layer </a:t>
            </a:r>
          </a:p>
          <a:p>
            <a:pPr marL="285750" indent="-285750" algn="l">
              <a:spcAft>
                <a:spcPts val="1125"/>
              </a:spcAft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Devices connected lose connection</a:t>
            </a:r>
          </a:p>
          <a:p>
            <a:pPr algn="l">
              <a:spcAft>
                <a:spcPts val="1125"/>
              </a:spcAft>
            </a:pPr>
            <a:r>
              <a:rPr lang="en-US" sz="1400" b="1" dirty="0">
                <a:solidFill>
                  <a:schemeClr val="bg1"/>
                </a:solidFill>
              </a:rPr>
              <a:t>Consequences: Communication breakdown in critical systems that might lead to catastrophes</a:t>
            </a:r>
          </a:p>
          <a:p>
            <a:pPr algn="ctr"/>
            <a:endParaRPr lang="en-DE" sz="1400" dirty="0">
              <a:solidFill>
                <a:schemeClr val="bg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B52A3DD-B4E8-2E1E-A90E-F9FFCC7DA178}"/>
              </a:ext>
            </a:extLst>
          </p:cNvPr>
          <p:cNvSpPr/>
          <p:nvPr/>
        </p:nvSpPr>
        <p:spPr>
          <a:xfrm>
            <a:off x="4951665" y="1097280"/>
            <a:ext cx="4066951" cy="246126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 defTabSz="914400">
              <a:lnSpc>
                <a:spcPct val="120000"/>
              </a:lnSpc>
              <a:spcBef>
                <a:spcPts val="1500"/>
              </a:spcBef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Attacker impersonates a legitimate 5G station</a:t>
            </a:r>
          </a:p>
          <a:p>
            <a:pPr marL="285750" indent="-285750" defTabSz="914400">
              <a:lnSpc>
                <a:spcPct val="120000"/>
              </a:lnSpc>
              <a:spcBef>
                <a:spcPts val="1500"/>
              </a:spcBef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Devices choose to connect to the fake station because of the better signal</a:t>
            </a:r>
          </a:p>
          <a:p>
            <a:pPr marL="285750" indent="-285750" defTabSz="914400">
              <a:lnSpc>
                <a:spcPct val="120000"/>
              </a:lnSpc>
              <a:spcBef>
                <a:spcPts val="1500"/>
              </a:spcBef>
              <a:spcAft>
                <a:spcPts val="600"/>
              </a:spcAft>
              <a:buSzPct val="125000"/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Consequences : Data interception and system manipulation</a:t>
            </a:r>
          </a:p>
          <a:p>
            <a:pPr algn="ctr"/>
            <a:endParaRPr lang="en-DE" sz="14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A306687-CB34-5718-FA55-14E752DB9DA3}"/>
              </a:ext>
            </a:extLst>
          </p:cNvPr>
          <p:cNvSpPr txBox="1"/>
          <p:nvPr/>
        </p:nvSpPr>
        <p:spPr>
          <a:xfrm>
            <a:off x="512272" y="1109810"/>
            <a:ext cx="1905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2">
                    <a:lumMod val="60000"/>
                    <a:lumOff val="40000"/>
                  </a:schemeClr>
                </a:solidFill>
              </a:rPr>
              <a:t>Jamming Attacks:</a:t>
            </a:r>
            <a:endParaRPr lang="en-DE" sz="1600" b="1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6B9F7E0-554F-C1A5-FB07-9833472535BE}"/>
              </a:ext>
            </a:extLst>
          </p:cNvPr>
          <p:cNvSpPr txBox="1"/>
          <p:nvPr/>
        </p:nvSpPr>
        <p:spPr>
          <a:xfrm>
            <a:off x="5020244" y="1102800"/>
            <a:ext cx="29274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2">
                    <a:lumMod val="60000"/>
                    <a:lumOff val="40000"/>
                  </a:schemeClr>
                </a:solidFill>
              </a:rPr>
              <a:t>Fake Base Station Attacks:</a:t>
            </a:r>
            <a:endParaRPr lang="en-DE" sz="1600" b="1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6E59478-1ABC-B457-C9F7-7C1FA2E3C283}"/>
              </a:ext>
            </a:extLst>
          </p:cNvPr>
          <p:cNvSpPr txBox="1"/>
          <p:nvPr/>
        </p:nvSpPr>
        <p:spPr>
          <a:xfrm>
            <a:off x="1363980" y="3743797"/>
            <a:ext cx="6134100" cy="10643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1500"/>
              </a:spcBef>
              <a:spcAft>
                <a:spcPts val="1125"/>
              </a:spcAft>
            </a:pPr>
            <a:r>
              <a:rPr lang="en-US" b="1" i="0" dirty="0">
                <a:solidFill>
                  <a:srgbClr val="FF0000"/>
                </a:solidFill>
                <a:effectLst/>
                <a:latin typeface="Segoe UI" panose="020B0502040204020203" pitchFamily="34" charset="0"/>
              </a:rPr>
              <a:t>Critical Consequence:</a:t>
            </a:r>
            <a:r>
              <a:rPr lang="en-US" b="0" i="0" dirty="0">
                <a:solidFill>
                  <a:srgbClr val="FF0000"/>
                </a:solidFill>
                <a:effectLst/>
                <a:latin typeface="Segoe UI" panose="020B0502040204020203" pitchFamily="34" charset="0"/>
              </a:rPr>
              <a:t> </a:t>
            </a:r>
            <a:r>
              <a:rPr lang="en-US" b="0" i="0" dirty="0">
                <a:solidFill>
                  <a:srgbClr val="FFFFFF"/>
                </a:solidFill>
                <a:effectLst/>
                <a:latin typeface="Segoe UI" panose="020B0502040204020203" pitchFamily="34" charset="0"/>
              </a:rPr>
              <a:t>Industrial disasters and smart traffic system failures with potential catastrophes</a:t>
            </a:r>
          </a:p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6326588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>
          <a:extLst>
            <a:ext uri="{FF2B5EF4-FFF2-40B4-BE49-F238E27FC236}">
              <a16:creationId xmlns:a16="http://schemas.microsoft.com/office/drawing/2014/main" id="{DF340112-372E-10E8-71D3-2B2F55E9E0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2">
            <a:extLst>
              <a:ext uri="{FF2B5EF4-FFF2-40B4-BE49-F238E27FC236}">
                <a16:creationId xmlns:a16="http://schemas.microsoft.com/office/drawing/2014/main" id="{37F33459-D747-6E51-D007-FD6EADE55B3C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335250" y="404131"/>
            <a:ext cx="1268400" cy="126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253EBE-278F-9731-7965-A487B397ACDA}"/>
              </a:ext>
            </a:extLst>
          </p:cNvPr>
          <p:cNvSpPr txBox="1"/>
          <p:nvPr/>
        </p:nvSpPr>
        <p:spPr>
          <a:xfrm>
            <a:off x="171104" y="748665"/>
            <a:ext cx="51123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>
              <a:buSzPts val="1400"/>
            </a:pPr>
            <a:r>
              <a:rPr lang="en-US" dirty="0"/>
              <a:t>What is the gap between theory and practice?</a:t>
            </a:r>
            <a:endParaRPr lang="en-DE" dirty="0"/>
          </a:p>
        </p:txBody>
      </p:sp>
      <p:sp>
        <p:nvSpPr>
          <p:cNvPr id="13" name="Google Shape;204;p35">
            <a:extLst>
              <a:ext uri="{FF2B5EF4-FFF2-40B4-BE49-F238E27FC236}">
                <a16:creationId xmlns:a16="http://schemas.microsoft.com/office/drawing/2014/main" id="{3F321254-56EB-C338-9485-C97C92DBD49E}"/>
              </a:ext>
            </a:extLst>
          </p:cNvPr>
          <p:cNvSpPr txBox="1">
            <a:spLocks/>
          </p:cNvSpPr>
          <p:nvPr/>
        </p:nvSpPr>
        <p:spPr>
          <a:xfrm>
            <a:off x="3116405" y="1373312"/>
            <a:ext cx="920700" cy="436200"/>
          </a:xfrm>
          <a:prstGeom prst="rect">
            <a:avLst/>
          </a:prstGeom>
          <a:ln>
            <a:noFill/>
          </a:ln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lvl="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pPr>
              <a:buSzPts val="3000"/>
            </a:pPr>
            <a:r>
              <a:rPr lang="en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02</a:t>
            </a:r>
          </a:p>
        </p:txBody>
      </p:sp>
      <p:sp>
        <p:nvSpPr>
          <p:cNvPr id="14" name="Google Shape;205;p35">
            <a:extLst>
              <a:ext uri="{FF2B5EF4-FFF2-40B4-BE49-F238E27FC236}">
                <a16:creationId xmlns:a16="http://schemas.microsoft.com/office/drawing/2014/main" id="{4E73BB14-9161-BFF2-906D-99DA0AA6FEE8}"/>
              </a:ext>
            </a:extLst>
          </p:cNvPr>
          <p:cNvSpPr txBox="1">
            <a:spLocks/>
          </p:cNvSpPr>
          <p:nvPr/>
        </p:nvSpPr>
        <p:spPr>
          <a:xfrm>
            <a:off x="268370" y="1448011"/>
            <a:ext cx="920700" cy="43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7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ts val="3000"/>
            </a:pPr>
            <a:r>
              <a:rPr lang="en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01</a:t>
            </a:r>
          </a:p>
        </p:txBody>
      </p:sp>
      <p:sp>
        <p:nvSpPr>
          <p:cNvPr id="15" name="Google Shape;206;p35">
            <a:extLst>
              <a:ext uri="{FF2B5EF4-FFF2-40B4-BE49-F238E27FC236}">
                <a16:creationId xmlns:a16="http://schemas.microsoft.com/office/drawing/2014/main" id="{66235BC7-1921-F799-D715-06DC9CFC6500}"/>
              </a:ext>
            </a:extLst>
          </p:cNvPr>
          <p:cNvSpPr txBox="1">
            <a:spLocks/>
          </p:cNvSpPr>
          <p:nvPr/>
        </p:nvSpPr>
        <p:spPr>
          <a:xfrm>
            <a:off x="6557170" y="1455631"/>
            <a:ext cx="920700" cy="43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7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ts val="3000"/>
            </a:pPr>
            <a:r>
              <a:rPr lang="en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03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99A5C14-D344-71DC-166D-853079F93F2F}"/>
              </a:ext>
            </a:extLst>
          </p:cNvPr>
          <p:cNvSpPr txBox="1"/>
          <p:nvPr/>
        </p:nvSpPr>
        <p:spPr>
          <a:xfrm>
            <a:off x="268370" y="1809512"/>
            <a:ext cx="258151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Legacy system integration: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need to upgrade existing CPS and 5G capabilities to be compatible and reliable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DE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F085743-BC20-0B40-A1E2-855C51950EAF}"/>
              </a:ext>
            </a:extLst>
          </p:cNvPr>
          <p:cNvSpPr txBox="1"/>
          <p:nvPr/>
        </p:nvSpPr>
        <p:spPr>
          <a:xfrm>
            <a:off x="2849880" y="1809512"/>
            <a:ext cx="258151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Unifying standards and protocols across devices: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All sensors and controls need to communicate through the same network with no conflicts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DE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FF7E277-483A-660F-1F79-51AEDCAB3860}"/>
              </a:ext>
            </a:extLst>
          </p:cNvPr>
          <p:cNvSpPr txBox="1"/>
          <p:nvPr/>
        </p:nvSpPr>
        <p:spPr>
          <a:xfrm>
            <a:off x="6243551" y="1809512"/>
            <a:ext cx="258151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Dynamic resource allocation in different environments: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system must be able to take split-second decisions about resource distribution and prioritizing safety critical vehicle data</a:t>
            </a:r>
            <a:endParaRPr lang="en-DE" dirty="0"/>
          </a:p>
        </p:txBody>
      </p:sp>
      <p:sp>
        <p:nvSpPr>
          <p:cNvPr id="24" name="Google Shape;176;p32">
            <a:extLst>
              <a:ext uri="{FF2B5EF4-FFF2-40B4-BE49-F238E27FC236}">
                <a16:creationId xmlns:a16="http://schemas.microsoft.com/office/drawing/2014/main" id="{73FB7C1A-F70E-00AC-2C67-59BA509AA2B7}"/>
              </a:ext>
            </a:extLst>
          </p:cNvPr>
          <p:cNvSpPr txBox="1">
            <a:spLocks/>
          </p:cNvSpPr>
          <p:nvPr/>
        </p:nvSpPr>
        <p:spPr>
          <a:xfrm>
            <a:off x="45436" y="-102892"/>
            <a:ext cx="8812876" cy="723900"/>
          </a:xfrm>
          <a:prstGeom prst="rect">
            <a:avLst/>
          </a:prstGeom>
          <a:ln>
            <a:noFill/>
          </a:ln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lvl="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rPr lang="en-US" sz="3000" b="1" dirty="0">
                <a:latin typeface="Segoe UI" panose="020B0502040204020203" pitchFamily="34" charset="0"/>
              </a:rPr>
              <a:t>Research challenges and Projections </a:t>
            </a:r>
          </a:p>
        </p:txBody>
      </p:sp>
    </p:spTree>
    <p:extLst>
      <p:ext uri="{BB962C8B-B14F-4D97-AF65-F5344CB8AC3E}">
        <p14:creationId xmlns:p14="http://schemas.microsoft.com/office/powerpoint/2010/main" val="28825569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0"/>
          <p:cNvSpPr txBox="1">
            <a:spLocks noGrp="1"/>
          </p:cNvSpPr>
          <p:nvPr>
            <p:ph type="subTitle" idx="1"/>
          </p:nvPr>
        </p:nvSpPr>
        <p:spPr>
          <a:xfrm>
            <a:off x="1199874" y="1457301"/>
            <a:ext cx="4484400" cy="53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 to CPS</a:t>
            </a:r>
            <a:endParaRPr dirty="0"/>
          </a:p>
        </p:txBody>
      </p:sp>
      <p:sp>
        <p:nvSpPr>
          <p:cNvPr id="154" name="Google Shape;154;p30"/>
          <p:cNvSpPr txBox="1">
            <a:spLocks noGrp="1"/>
          </p:cNvSpPr>
          <p:nvPr>
            <p:ph type="subTitle" idx="2"/>
          </p:nvPr>
        </p:nvSpPr>
        <p:spPr>
          <a:xfrm>
            <a:off x="1199875" y="1882251"/>
            <a:ext cx="4484400" cy="53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5G technology overview</a:t>
            </a:r>
            <a:endParaRPr dirty="0"/>
          </a:p>
        </p:txBody>
      </p:sp>
      <p:sp>
        <p:nvSpPr>
          <p:cNvPr id="155" name="Google Shape;155;p30"/>
          <p:cNvSpPr txBox="1">
            <a:spLocks noGrp="1"/>
          </p:cNvSpPr>
          <p:nvPr>
            <p:ph type="subTitle" idx="3"/>
          </p:nvPr>
        </p:nvSpPr>
        <p:spPr>
          <a:xfrm>
            <a:off x="1199874" y="2413663"/>
            <a:ext cx="9425596" cy="53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Benefits of integration</a:t>
            </a:r>
            <a:endParaRPr dirty="0"/>
          </a:p>
        </p:txBody>
      </p:sp>
      <p:sp>
        <p:nvSpPr>
          <p:cNvPr id="156" name="Google Shape;156;p30"/>
          <p:cNvSpPr txBox="1">
            <a:spLocks noGrp="1"/>
          </p:cNvSpPr>
          <p:nvPr>
            <p:ph type="subTitle" idx="4"/>
          </p:nvPr>
        </p:nvSpPr>
        <p:spPr>
          <a:xfrm>
            <a:off x="1199875" y="2945076"/>
            <a:ext cx="7175198" cy="53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Applications of CPS and 5G integration</a:t>
            </a:r>
            <a:endParaRPr dirty="0"/>
          </a:p>
        </p:txBody>
      </p:sp>
      <p:sp>
        <p:nvSpPr>
          <p:cNvPr id="157" name="Google Shape;157;p30"/>
          <p:cNvSpPr txBox="1">
            <a:spLocks noGrp="1"/>
          </p:cNvSpPr>
          <p:nvPr>
            <p:ph type="title"/>
          </p:nvPr>
        </p:nvSpPr>
        <p:spPr>
          <a:xfrm>
            <a:off x="282076" y="3087801"/>
            <a:ext cx="8658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58" name="Google Shape;158;p30"/>
          <p:cNvSpPr txBox="1">
            <a:spLocks noGrp="1"/>
          </p:cNvSpPr>
          <p:nvPr>
            <p:ph type="title" idx="5"/>
          </p:nvPr>
        </p:nvSpPr>
        <p:spPr>
          <a:xfrm>
            <a:off x="282077" y="2024826"/>
            <a:ext cx="8658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59" name="Google Shape;159;p30"/>
          <p:cNvSpPr txBox="1">
            <a:spLocks noGrp="1"/>
          </p:cNvSpPr>
          <p:nvPr>
            <p:ph type="title" idx="6"/>
          </p:nvPr>
        </p:nvSpPr>
        <p:spPr>
          <a:xfrm>
            <a:off x="282076" y="1571751"/>
            <a:ext cx="864300" cy="31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60" name="Google Shape;160;p30"/>
          <p:cNvSpPr txBox="1">
            <a:spLocks noGrp="1"/>
          </p:cNvSpPr>
          <p:nvPr>
            <p:ph type="title" idx="7"/>
          </p:nvPr>
        </p:nvSpPr>
        <p:spPr>
          <a:xfrm>
            <a:off x="282076" y="2556313"/>
            <a:ext cx="8658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61" name="Google Shape;161;p30"/>
          <p:cNvSpPr txBox="1">
            <a:spLocks noGrp="1"/>
          </p:cNvSpPr>
          <p:nvPr>
            <p:ph type="subTitle" idx="8"/>
          </p:nvPr>
        </p:nvSpPr>
        <p:spPr>
          <a:xfrm>
            <a:off x="1199875" y="3476488"/>
            <a:ext cx="7001372" cy="53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dirty="0"/>
              <a:t>Security Challenges and Vulnerabilities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</a:t>
            </a:r>
            <a:endParaRPr dirty="0"/>
          </a:p>
        </p:txBody>
      </p:sp>
      <p:sp>
        <p:nvSpPr>
          <p:cNvPr id="162" name="Google Shape;162;p30"/>
          <p:cNvSpPr txBox="1">
            <a:spLocks noGrp="1"/>
          </p:cNvSpPr>
          <p:nvPr>
            <p:ph type="title" idx="9"/>
          </p:nvPr>
        </p:nvSpPr>
        <p:spPr>
          <a:xfrm>
            <a:off x="282076" y="3619288"/>
            <a:ext cx="8658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152" name="Google Shape;152;p30"/>
          <p:cNvSpPr txBox="1">
            <a:spLocks noGrp="1"/>
          </p:cNvSpPr>
          <p:nvPr>
            <p:ph type="title" idx="13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sp>
        <p:nvSpPr>
          <p:cNvPr id="6" name="Google Shape;162;p30">
            <a:extLst>
              <a:ext uri="{FF2B5EF4-FFF2-40B4-BE49-F238E27FC236}">
                <a16:creationId xmlns:a16="http://schemas.microsoft.com/office/drawing/2014/main" id="{F1A95B17-5AD4-665D-296A-69F59F82F200}"/>
              </a:ext>
            </a:extLst>
          </p:cNvPr>
          <p:cNvSpPr txBox="1">
            <a:spLocks/>
          </p:cNvSpPr>
          <p:nvPr/>
        </p:nvSpPr>
        <p:spPr>
          <a:xfrm>
            <a:off x="282076" y="4130188"/>
            <a:ext cx="8658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dman"/>
              <a:buNone/>
              <a:defRPr sz="2400" b="0" i="0" u="none" strike="noStrike" cap="none">
                <a:solidFill>
                  <a:schemeClr val="lt2"/>
                </a:solidFill>
                <a:latin typeface="Goldman"/>
                <a:ea typeface="Goldman"/>
                <a:cs typeface="Goldman"/>
                <a:sym typeface="Goldma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dman"/>
              <a:buNone/>
              <a:defRPr sz="30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dman"/>
              <a:buNone/>
              <a:defRPr sz="30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dman"/>
              <a:buNone/>
              <a:defRPr sz="30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dman"/>
              <a:buNone/>
              <a:defRPr sz="30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dman"/>
              <a:buNone/>
              <a:defRPr sz="30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dman"/>
              <a:buNone/>
              <a:defRPr sz="30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dman"/>
              <a:buNone/>
              <a:defRPr sz="30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dman"/>
              <a:buNone/>
              <a:defRPr sz="30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9pPr>
          </a:lstStyle>
          <a:p>
            <a:pPr defTabSz="685800">
              <a:lnSpc>
                <a:spcPct val="90000"/>
              </a:lnSpc>
            </a:pPr>
            <a:r>
              <a:rPr lang="en" cap="all" dirty="0">
                <a:latin typeface="+mj-lt"/>
                <a:ea typeface="+mj-ea"/>
                <a:cs typeface="+mj-cs"/>
              </a:rPr>
              <a:t>06</a:t>
            </a:r>
          </a:p>
        </p:txBody>
      </p:sp>
      <p:sp>
        <p:nvSpPr>
          <p:cNvPr id="8" name="Google Shape;161;p30">
            <a:extLst>
              <a:ext uri="{FF2B5EF4-FFF2-40B4-BE49-F238E27FC236}">
                <a16:creationId xmlns:a16="http://schemas.microsoft.com/office/drawing/2014/main" id="{FC298102-3977-2926-FA33-2D844E046382}"/>
              </a:ext>
            </a:extLst>
          </p:cNvPr>
          <p:cNvSpPr txBox="1">
            <a:spLocks/>
          </p:cNvSpPr>
          <p:nvPr/>
        </p:nvSpPr>
        <p:spPr>
          <a:xfrm>
            <a:off x="1199874" y="3999913"/>
            <a:ext cx="7371603" cy="5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None/>
              <a:defRPr sz="26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1pPr>
            <a:lvl2pPr marL="914400" marR="0" lvl="1" indent="-3175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None/>
              <a:defRPr sz="1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marR="0" lvl="2" indent="-3175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None/>
              <a:defRPr sz="1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marR="0" lvl="3" indent="-3175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None/>
              <a:defRPr sz="1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marR="0" lvl="4" indent="-3175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None/>
              <a:defRPr sz="1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marR="0" lvl="5" indent="-3175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None/>
              <a:defRPr sz="1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marR="0" lvl="6" indent="-3175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None/>
              <a:defRPr sz="1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marR="0" lvl="7" indent="-3175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None/>
              <a:defRPr sz="1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marR="0" lvl="8" indent="-3175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None/>
              <a:defRPr sz="1400" b="1" i="0" u="none" strike="noStrike" cap="non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marL="0" indent="0"/>
            <a:r>
              <a:rPr lang="en-US" dirty="0">
                <a:solidFill>
                  <a:schemeClr val="tx1"/>
                </a:solidFill>
              </a:rPr>
              <a:t>Research challenges and Projections </a:t>
            </a:r>
          </a:p>
        </p:txBody>
      </p:sp>
      <p:pic>
        <p:nvPicPr>
          <p:cNvPr id="2" name="Google Shape;136;p28" title="futuristic-robot-listening-music-headphones3.png">
            <a:extLst>
              <a:ext uri="{FF2B5EF4-FFF2-40B4-BE49-F238E27FC236}">
                <a16:creationId xmlns:a16="http://schemas.microsoft.com/office/drawing/2014/main" id="{990631D5-2CD5-1EFE-461C-276463DFE837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3">
            <a:alphaModFix/>
          </a:blip>
          <a:srcRect l="2426" t="14808" r="2426" b="3824"/>
          <a:stretch/>
        </p:blipFill>
        <p:spPr>
          <a:xfrm>
            <a:off x="8723705" y="640963"/>
            <a:ext cx="3469799" cy="445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>
          <a:extLst>
            <a:ext uri="{FF2B5EF4-FFF2-40B4-BE49-F238E27FC236}">
              <a16:creationId xmlns:a16="http://schemas.microsoft.com/office/drawing/2014/main" id="{7E078243-76BC-B2EF-B4DB-3C38E1B890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2">
            <a:extLst>
              <a:ext uri="{FF2B5EF4-FFF2-40B4-BE49-F238E27FC236}">
                <a16:creationId xmlns:a16="http://schemas.microsoft.com/office/drawing/2014/main" id="{8470058C-B8E1-B614-F41B-D369A8A951A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3964" y="0"/>
            <a:ext cx="8812876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en-US" sz="3000" b="1" dirty="0">
                <a:latin typeface="Segoe UI" panose="020B0502040204020203" pitchFamily="34" charset="0"/>
              </a:rPr>
              <a:t>Research challenges and Projections </a:t>
            </a:r>
          </a:p>
        </p:txBody>
      </p:sp>
      <p:sp>
        <p:nvSpPr>
          <p:cNvPr id="177" name="Google Shape;177;p32">
            <a:extLst>
              <a:ext uri="{FF2B5EF4-FFF2-40B4-BE49-F238E27FC236}">
                <a16:creationId xmlns:a16="http://schemas.microsoft.com/office/drawing/2014/main" id="{DE00093F-7F9D-9E95-094F-95DA149E9844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9322900" y="89100"/>
            <a:ext cx="1268400" cy="126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D234F9-28EC-8A98-15A7-1D1E00D48433}"/>
              </a:ext>
            </a:extLst>
          </p:cNvPr>
          <p:cNvSpPr txBox="1"/>
          <p:nvPr/>
        </p:nvSpPr>
        <p:spPr>
          <a:xfrm>
            <a:off x="-5112327" y="989368"/>
            <a:ext cx="51123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>
              <a:buSzPts val="1400"/>
            </a:pPr>
            <a:r>
              <a:rPr lang="en-US" dirty="0"/>
              <a:t>What is the gap between theory and practice?</a:t>
            </a:r>
            <a:endParaRPr lang="en-DE" dirty="0"/>
          </a:p>
        </p:txBody>
      </p:sp>
      <p:sp>
        <p:nvSpPr>
          <p:cNvPr id="13" name="Google Shape;204;p35">
            <a:extLst>
              <a:ext uri="{FF2B5EF4-FFF2-40B4-BE49-F238E27FC236}">
                <a16:creationId xmlns:a16="http://schemas.microsoft.com/office/drawing/2014/main" id="{9B9418EB-7F4D-69CE-3B74-6E78BDE357CC}"/>
              </a:ext>
            </a:extLst>
          </p:cNvPr>
          <p:cNvSpPr txBox="1">
            <a:spLocks/>
          </p:cNvSpPr>
          <p:nvPr/>
        </p:nvSpPr>
        <p:spPr>
          <a:xfrm>
            <a:off x="3594707" y="1174034"/>
            <a:ext cx="920700" cy="331419"/>
          </a:xfrm>
          <a:prstGeom prst="rect">
            <a:avLst/>
          </a:prstGeom>
          <a:ln>
            <a:noFill/>
          </a:ln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lvl="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pPr>
              <a:buSzPts val="3000"/>
            </a:pPr>
            <a:r>
              <a:rPr lang="en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02</a:t>
            </a:r>
          </a:p>
        </p:txBody>
      </p:sp>
      <p:sp>
        <p:nvSpPr>
          <p:cNvPr id="14" name="Google Shape;205;p35">
            <a:extLst>
              <a:ext uri="{FF2B5EF4-FFF2-40B4-BE49-F238E27FC236}">
                <a16:creationId xmlns:a16="http://schemas.microsoft.com/office/drawing/2014/main" id="{E81DCAFA-D132-1D7B-5649-3397B5E70E84}"/>
              </a:ext>
            </a:extLst>
          </p:cNvPr>
          <p:cNvSpPr txBox="1">
            <a:spLocks/>
          </p:cNvSpPr>
          <p:nvPr/>
        </p:nvSpPr>
        <p:spPr>
          <a:xfrm>
            <a:off x="754571" y="1121248"/>
            <a:ext cx="920700" cy="33119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7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ts val="3000"/>
            </a:pPr>
            <a:r>
              <a:rPr lang="en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01</a:t>
            </a:r>
          </a:p>
        </p:txBody>
      </p:sp>
      <p:sp>
        <p:nvSpPr>
          <p:cNvPr id="15" name="Google Shape;206;p35">
            <a:extLst>
              <a:ext uri="{FF2B5EF4-FFF2-40B4-BE49-F238E27FC236}">
                <a16:creationId xmlns:a16="http://schemas.microsoft.com/office/drawing/2014/main" id="{7E5A4157-D332-9211-48EF-D1517135A5D0}"/>
              </a:ext>
            </a:extLst>
          </p:cNvPr>
          <p:cNvSpPr txBox="1">
            <a:spLocks/>
          </p:cNvSpPr>
          <p:nvPr/>
        </p:nvSpPr>
        <p:spPr>
          <a:xfrm>
            <a:off x="6639531" y="1121020"/>
            <a:ext cx="920700" cy="33141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7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  <a:buSzPts val="3000"/>
            </a:pPr>
            <a:r>
              <a:rPr lang="en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03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0CA4DE4-5036-83D4-4536-5F261CFCA67E}"/>
              </a:ext>
            </a:extLst>
          </p:cNvPr>
          <p:cNvSpPr txBox="1"/>
          <p:nvPr/>
        </p:nvSpPr>
        <p:spPr>
          <a:xfrm>
            <a:off x="592656" y="683547"/>
            <a:ext cx="3765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Current Technological Limitations:</a:t>
            </a:r>
            <a:endParaRPr lang="en-DE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4E303D-DDD2-25CF-57E9-E7C8136B4C9B}"/>
              </a:ext>
            </a:extLst>
          </p:cNvPr>
          <p:cNvSpPr txBox="1"/>
          <p:nvPr/>
        </p:nvSpPr>
        <p:spPr>
          <a:xfrm>
            <a:off x="754571" y="1358700"/>
            <a:ext cx="214122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Current 5G networks achieve 1 -10  millisecond latency.</a:t>
            </a:r>
          </a:p>
          <a:p>
            <a:endParaRPr lang="en-US" dirty="0"/>
          </a:p>
          <a:p>
            <a:r>
              <a:rPr lang="en-US" b="1" dirty="0"/>
              <a:t>Future projection:  </a:t>
            </a:r>
            <a:r>
              <a:rPr lang="en-US" dirty="0"/>
              <a:t>The latency can be decreased with further research to reach a reliable 1 millisecond latency or less</a:t>
            </a:r>
            <a:endParaRPr lang="en-DE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7E2E40-9B43-711F-BA73-10C6EB2C03A0}"/>
              </a:ext>
            </a:extLst>
          </p:cNvPr>
          <p:cNvSpPr txBox="1"/>
          <p:nvPr/>
        </p:nvSpPr>
        <p:spPr>
          <a:xfrm>
            <a:off x="6639531" y="1370157"/>
            <a:ext cx="2504469" cy="29315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spcAft>
                <a:spcPts val="900"/>
              </a:spcAft>
            </a:pPr>
            <a:r>
              <a:rPr lang="en-US" dirty="0"/>
              <a:t>Lack of standards of integration between CPS and 5G</a:t>
            </a:r>
          </a:p>
          <a:p>
            <a:pPr>
              <a:spcAft>
                <a:spcPts val="900"/>
              </a:spcAft>
            </a:pPr>
            <a:r>
              <a:rPr lang="en-US" b="1" dirty="0"/>
              <a:t>Future projection:</a:t>
            </a:r>
          </a:p>
          <a:p>
            <a:pPr algn="l">
              <a:spcAft>
                <a:spcPts val="900"/>
              </a:spcAft>
            </a:pPr>
            <a:r>
              <a:rPr lang="en-US" dirty="0"/>
              <a:t>There will be a common standard that will make developing those systems easier</a:t>
            </a:r>
          </a:p>
          <a:p>
            <a:endParaRPr lang="en-D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D24923-1D23-3EC3-BE24-766848652B6A}"/>
              </a:ext>
            </a:extLst>
          </p:cNvPr>
          <p:cNvSpPr txBox="1"/>
          <p:nvPr/>
        </p:nvSpPr>
        <p:spPr>
          <a:xfrm>
            <a:off x="3575734" y="1370157"/>
            <a:ext cx="290703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There is a limited real-world deployment of this type of systems </a:t>
            </a:r>
          </a:p>
          <a:p>
            <a:endParaRPr lang="en-US" dirty="0"/>
          </a:p>
          <a:p>
            <a:r>
              <a:rPr lang="en-US" b="1" dirty="0"/>
              <a:t>Future projection:</a:t>
            </a:r>
          </a:p>
          <a:p>
            <a:r>
              <a:rPr lang="en-US" dirty="0"/>
              <a:t>CPS and 5G integrated systems will be widely implemented in many field of industry</a:t>
            </a:r>
          </a:p>
        </p:txBody>
      </p:sp>
    </p:spTree>
    <p:extLst>
      <p:ext uri="{BB962C8B-B14F-4D97-AF65-F5344CB8AC3E}">
        <p14:creationId xmlns:p14="http://schemas.microsoft.com/office/powerpoint/2010/main" val="8386690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>
          <a:extLst>
            <a:ext uri="{FF2B5EF4-FFF2-40B4-BE49-F238E27FC236}">
              <a16:creationId xmlns:a16="http://schemas.microsoft.com/office/drawing/2014/main" id="{C9B33856-7EC0-3544-1D27-E591281864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2">
            <a:extLst>
              <a:ext uri="{FF2B5EF4-FFF2-40B4-BE49-F238E27FC236}">
                <a16:creationId xmlns:a16="http://schemas.microsoft.com/office/drawing/2014/main" id="{AF542EA5-14B1-A4EA-CE63-A3722984D26E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9322900" y="89100"/>
            <a:ext cx="1268400" cy="126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E7FFF1-8679-7C67-965D-F72D89B7D391}"/>
              </a:ext>
            </a:extLst>
          </p:cNvPr>
          <p:cNvSpPr txBox="1"/>
          <p:nvPr/>
        </p:nvSpPr>
        <p:spPr>
          <a:xfrm>
            <a:off x="-5112327" y="989368"/>
            <a:ext cx="51123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>
              <a:buSzPts val="1400"/>
            </a:pPr>
            <a:r>
              <a:rPr lang="en-US" dirty="0"/>
              <a:t>What is the gap between theory and practice?</a:t>
            </a:r>
            <a:endParaRPr lang="en-DE" dirty="0"/>
          </a:p>
        </p:txBody>
      </p:sp>
      <p:pic>
        <p:nvPicPr>
          <p:cNvPr id="11" name="Picture 10" descr="A group of cars on a grid&#10;&#10;AI-generated content may be incorrect.">
            <a:extLst>
              <a:ext uri="{FF2B5EF4-FFF2-40B4-BE49-F238E27FC236}">
                <a16:creationId xmlns:a16="http://schemas.microsoft.com/office/drawing/2014/main" id="{3E78DCC9-E06E-21CA-AE22-AF5123C446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94166A1-E457-2239-FEFB-D8B81A615D8E}"/>
              </a:ext>
            </a:extLst>
          </p:cNvPr>
          <p:cNvSpPr txBox="1"/>
          <p:nvPr/>
        </p:nvSpPr>
        <p:spPr>
          <a:xfrm>
            <a:off x="2053590" y="89100"/>
            <a:ext cx="503682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atin typeface="Arial" panose="020B0604020202020204" pitchFamily="34" charset="0"/>
                <a:cs typeface="Arial" panose="020B0604020202020204" pitchFamily="34" charset="0"/>
              </a:rPr>
              <a:t>THANK YOU!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8CDED98-FB2E-2C50-16ED-30C744247D34}"/>
              </a:ext>
            </a:extLst>
          </p:cNvPr>
          <p:cNvSpPr txBox="1"/>
          <p:nvPr/>
        </p:nvSpPr>
        <p:spPr>
          <a:xfrm>
            <a:off x="3592830" y="995756"/>
            <a:ext cx="19583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Any questions?</a:t>
            </a:r>
            <a:endParaRPr lang="en-DE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F397561-2F95-0DA5-9E76-5F8E4DB86753}"/>
              </a:ext>
            </a:extLst>
          </p:cNvPr>
          <p:cNvSpPr txBox="1"/>
          <p:nvPr/>
        </p:nvSpPr>
        <p:spPr>
          <a:xfrm>
            <a:off x="2495550" y="4454235"/>
            <a:ext cx="41529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Mohamed Amer</a:t>
            </a:r>
          </a:p>
          <a:p>
            <a:pPr algn="ctr"/>
            <a:r>
              <a:rPr lang="en-US" b="1" dirty="0"/>
              <a:t>Cyber-Physical Systems I</a:t>
            </a:r>
          </a:p>
          <a:p>
            <a:pPr algn="ctr"/>
            <a:r>
              <a:rPr lang="en-US" b="1" dirty="0"/>
              <a:t>Hochschule Hamm-Lippstadt</a:t>
            </a:r>
          </a:p>
          <a:p>
            <a:pPr algn="ctr"/>
            <a:r>
              <a:rPr lang="en-US" b="1" dirty="0"/>
              <a:t>Summer Semester 2025</a:t>
            </a:r>
            <a:endParaRPr lang="en-DE" b="1" dirty="0"/>
          </a:p>
        </p:txBody>
      </p:sp>
    </p:spTree>
    <p:extLst>
      <p:ext uri="{BB962C8B-B14F-4D97-AF65-F5344CB8AC3E}">
        <p14:creationId xmlns:p14="http://schemas.microsoft.com/office/powerpoint/2010/main" val="34597379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 to CPS</a:t>
            </a:r>
            <a:endParaRPr dirty="0"/>
          </a:p>
        </p:txBody>
      </p:sp>
      <p:sp>
        <p:nvSpPr>
          <p:cNvPr id="177" name="Google Shape;177;p32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75" name="Google Shape;175;p32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What is a Cyber-Physical System?</a:t>
            </a:r>
            <a:endParaRPr dirty="0"/>
          </a:p>
        </p:txBody>
      </p:sp>
      <p:pic>
        <p:nvPicPr>
          <p:cNvPr id="174" name="Google Shape;174;p32" title="robotic-human-heart-futuristic-representation.png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34" r="34"/>
          <a:stretch/>
        </p:blipFill>
        <p:spPr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76;p32">
            <a:extLst>
              <a:ext uri="{FF2B5EF4-FFF2-40B4-BE49-F238E27FC236}">
                <a16:creationId xmlns:a16="http://schemas.microsoft.com/office/drawing/2014/main" id="{CFBAFA6F-AFC9-D27D-F6A2-1A6BD4F361BF}"/>
              </a:ext>
            </a:extLst>
          </p:cNvPr>
          <p:cNvSpPr txBox="1">
            <a:spLocks/>
          </p:cNvSpPr>
          <p:nvPr/>
        </p:nvSpPr>
        <p:spPr>
          <a:xfrm>
            <a:off x="692834" y="-66833"/>
            <a:ext cx="4803120" cy="581182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40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26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26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26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26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26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26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26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26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9pPr>
          </a:lstStyle>
          <a:p>
            <a:pPr algn="l">
              <a:spcBef>
                <a:spcPct val="0"/>
              </a:spcBef>
              <a:spcAft>
                <a:spcPts val="600"/>
              </a:spcAft>
            </a:pPr>
            <a:r>
              <a:rPr lang="en-US" sz="2400" b="1" cap="all" dirty="0">
                <a:ln w="3175" cmpd="sng">
                  <a:noFill/>
                </a:ln>
                <a:solidFill>
                  <a:schemeClr val="tx1"/>
                </a:solidFill>
                <a:latin typeface="Goldman" panose="020B0604020202020204" charset="0"/>
                <a:ea typeface="+mj-ea"/>
                <a:cs typeface="+mj-cs"/>
              </a:rPr>
              <a:t>Introduction to CPS</a:t>
            </a:r>
          </a:p>
        </p:txBody>
      </p:sp>
      <p:pic>
        <p:nvPicPr>
          <p:cNvPr id="2" name="Google Shape;174;p32" title="robotic-human-heart-futuristic-representation.png">
            <a:extLst>
              <a:ext uri="{FF2B5EF4-FFF2-40B4-BE49-F238E27FC236}">
                <a16:creationId xmlns:a16="http://schemas.microsoft.com/office/drawing/2014/main" id="{24EEFF87-DC62-722B-E63A-9947EE6B1295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9260493" y="1297237"/>
            <a:ext cx="3948900" cy="297360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8B6D6F8-2E19-0A3C-2E49-0C533E37D164}"/>
              </a:ext>
            </a:extLst>
          </p:cNvPr>
          <p:cNvSpPr/>
          <p:nvPr/>
        </p:nvSpPr>
        <p:spPr>
          <a:xfrm>
            <a:off x="815162" y="581311"/>
            <a:ext cx="5514753" cy="1431851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Definition: </a:t>
            </a:r>
            <a:r>
              <a:rPr lang="en-US" dirty="0">
                <a:solidFill>
                  <a:schemeClr val="bg1"/>
                </a:solidFill>
              </a:rPr>
              <a:t>Integrated systems where it contains a physical system and a simulated system. Integration needs computation and communication technologies</a:t>
            </a:r>
            <a:endParaRPr lang="en-DE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5B7881-5A99-7A06-5A20-B8A3222DC6C2}"/>
              </a:ext>
            </a:extLst>
          </p:cNvPr>
          <p:cNvSpPr txBox="1"/>
          <p:nvPr/>
        </p:nvSpPr>
        <p:spPr>
          <a:xfrm>
            <a:off x="815162" y="2098158"/>
            <a:ext cx="34662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tx2"/>
                </a:solidFill>
              </a:rPr>
              <a:t>Key Characteristics</a:t>
            </a:r>
            <a:endParaRPr lang="en-DE" sz="2000" b="1" dirty="0">
              <a:solidFill>
                <a:schemeClr val="tx2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BF984A-AE33-42AE-E03F-1B8C56EC8F11}"/>
              </a:ext>
            </a:extLst>
          </p:cNvPr>
          <p:cNvSpPr txBox="1"/>
          <p:nvPr/>
        </p:nvSpPr>
        <p:spPr>
          <a:xfrm>
            <a:off x="949842" y="2498268"/>
            <a:ext cx="484135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It is the foundation of IoT and Industry 4.0 and more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It is required to have Real-time monitoring and control abilities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Integrates physical systems with cyber computing </a:t>
            </a:r>
            <a:endParaRPr lang="en-DE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>
          <a:extLst>
            <a:ext uri="{FF2B5EF4-FFF2-40B4-BE49-F238E27FC236}">
              <a16:creationId xmlns:a16="http://schemas.microsoft.com/office/drawing/2014/main" id="{271E6C14-26D9-7195-1904-58C23191AF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2">
            <a:extLst>
              <a:ext uri="{FF2B5EF4-FFF2-40B4-BE49-F238E27FC236}">
                <a16:creationId xmlns:a16="http://schemas.microsoft.com/office/drawing/2014/main" id="{3ED90675-413F-9B46-A4C1-9DE68F710F7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851" y="1"/>
            <a:ext cx="6366399" cy="12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l">
              <a:spcBef>
                <a:spcPct val="0"/>
              </a:spcBef>
              <a:spcAft>
                <a:spcPts val="600"/>
              </a:spcAft>
            </a:pPr>
            <a:r>
              <a:rPr lang="en-US" sz="3000" b="1" cap="all" dirty="0">
                <a:ln w="3175" cmpd="sng">
                  <a:noFill/>
                </a:ln>
                <a:solidFill>
                  <a:schemeClr val="tx1"/>
                </a:solidFill>
                <a:latin typeface="Goldman" panose="020B0604020202020204" charset="0"/>
                <a:ea typeface="+mj-ea"/>
                <a:cs typeface="+mj-cs"/>
              </a:rPr>
              <a:t>5G technology – The Communication Enabler</a:t>
            </a:r>
          </a:p>
        </p:txBody>
      </p:sp>
      <p:sp>
        <p:nvSpPr>
          <p:cNvPr id="177" name="Google Shape;177;p32">
            <a:extLst>
              <a:ext uri="{FF2B5EF4-FFF2-40B4-BE49-F238E27FC236}">
                <a16:creationId xmlns:a16="http://schemas.microsoft.com/office/drawing/2014/main" id="{E0A97DD4-0950-628E-2131-E30E90161870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75" name="Google Shape;175;p32">
            <a:extLst>
              <a:ext uri="{FF2B5EF4-FFF2-40B4-BE49-F238E27FC236}">
                <a16:creationId xmlns:a16="http://schemas.microsoft.com/office/drawing/2014/main" id="{AF6B3DA4-9816-FF98-BA95-7863EE04AE2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How 5G technology enabled more advanced CPS systems?</a:t>
            </a:r>
            <a:endParaRPr dirty="0"/>
          </a:p>
        </p:txBody>
      </p:sp>
      <p:pic>
        <p:nvPicPr>
          <p:cNvPr id="174" name="Google Shape;174;p32" title="robotic-human-heart-futuristic-representation.png">
            <a:extLst>
              <a:ext uri="{FF2B5EF4-FFF2-40B4-BE49-F238E27FC236}">
                <a16:creationId xmlns:a16="http://schemas.microsoft.com/office/drawing/2014/main" id="{58243D74-C04E-43F8-F2F1-BE9BDEF3FFA8}"/>
              </a:ext>
            </a:extLst>
          </p:cNvPr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34" r="34"/>
          <a:stretch/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7770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Shape 181">
          <a:extLst>
            <a:ext uri="{FF2B5EF4-FFF2-40B4-BE49-F238E27FC236}">
              <a16:creationId xmlns:a16="http://schemas.microsoft.com/office/drawing/2014/main" id="{1B5ED60C-30C6-90BF-42EC-3B2FBABE0C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76;p32">
            <a:extLst>
              <a:ext uri="{FF2B5EF4-FFF2-40B4-BE49-F238E27FC236}">
                <a16:creationId xmlns:a16="http://schemas.microsoft.com/office/drawing/2014/main" id="{5571B783-5E16-5CDF-EBE0-E40BA58D016A}"/>
              </a:ext>
            </a:extLst>
          </p:cNvPr>
          <p:cNvSpPr txBox="1">
            <a:spLocks/>
          </p:cNvSpPr>
          <p:nvPr/>
        </p:nvSpPr>
        <p:spPr>
          <a:xfrm>
            <a:off x="873808" y="105342"/>
            <a:ext cx="5165041" cy="581182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40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26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26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26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26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26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26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26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26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9pPr>
          </a:lstStyle>
          <a:p>
            <a:pPr algn="l">
              <a:spcBef>
                <a:spcPct val="0"/>
              </a:spcBef>
              <a:spcAft>
                <a:spcPts val="600"/>
              </a:spcAft>
            </a:pPr>
            <a:r>
              <a:rPr lang="en-US" sz="2400" b="1" cap="all" dirty="0">
                <a:ln w="3175" cmpd="sng">
                  <a:noFill/>
                </a:ln>
                <a:solidFill>
                  <a:schemeClr val="tx1"/>
                </a:solidFill>
                <a:latin typeface="Goldman" panose="020B0604020202020204" charset="0"/>
                <a:ea typeface="+mj-ea"/>
                <a:cs typeface="+mj-cs"/>
              </a:rPr>
              <a:t>5G technology – The Communication Enabler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54D9C0-C254-D0D7-99CE-3C801D941C3E}"/>
              </a:ext>
            </a:extLst>
          </p:cNvPr>
          <p:cNvSpPr txBox="1"/>
          <p:nvPr/>
        </p:nvSpPr>
        <p:spPr>
          <a:xfrm>
            <a:off x="1062811" y="609757"/>
            <a:ext cx="3466214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dirty="0">
                <a:solidFill>
                  <a:schemeClr val="tx2"/>
                </a:solidFill>
              </a:rPr>
              <a:t>Enabling Features:</a:t>
            </a:r>
            <a:endParaRPr lang="en-DE" sz="2600" b="1" dirty="0">
              <a:solidFill>
                <a:schemeClr val="tx2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22149BD-E68D-057F-0B5A-93B2FDE09896}"/>
              </a:ext>
            </a:extLst>
          </p:cNvPr>
          <p:cNvSpPr txBox="1"/>
          <p:nvPr/>
        </p:nvSpPr>
        <p:spPr>
          <a:xfrm>
            <a:off x="1197491" y="1009867"/>
            <a:ext cx="484135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Ultra-low latency (1-10ms)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High bandwidth and data transfer rates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Massive machine type connectivity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Enhanced mobile broadband (</a:t>
            </a:r>
            <a:r>
              <a:rPr lang="en-US" sz="2200" dirty="0" err="1"/>
              <a:t>eMBB</a:t>
            </a:r>
            <a:r>
              <a:rPr lang="en-US" sz="22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441074B-4861-7C82-A3CA-F7EC32B89E72}"/>
              </a:ext>
            </a:extLst>
          </p:cNvPr>
          <p:cNvSpPr txBox="1"/>
          <p:nvPr/>
        </p:nvSpPr>
        <p:spPr>
          <a:xfrm>
            <a:off x="1062811" y="2733398"/>
            <a:ext cx="408068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dirty="0">
                <a:solidFill>
                  <a:schemeClr val="tx2"/>
                </a:solidFill>
              </a:rPr>
              <a:t>Technological Innovations:</a:t>
            </a:r>
            <a:endParaRPr lang="en-DE" sz="2600" b="1" dirty="0">
              <a:solidFill>
                <a:schemeClr val="tx2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3B9D6FE-B677-16C7-0E79-E67AB93D9929}"/>
              </a:ext>
            </a:extLst>
          </p:cNvPr>
          <p:cNvSpPr txBox="1"/>
          <p:nvPr/>
        </p:nvSpPr>
        <p:spPr>
          <a:xfrm>
            <a:off x="1197491" y="3133525"/>
            <a:ext cx="484135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Introduced Network Slicing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Ultra-Reliable Low-Latency communication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32897124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Shape 181">
          <a:extLst>
            <a:ext uri="{FF2B5EF4-FFF2-40B4-BE49-F238E27FC236}">
              <a16:creationId xmlns:a16="http://schemas.microsoft.com/office/drawing/2014/main" id="{7DEC482C-CA2C-70B1-0757-2E479298BC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76;p32">
            <a:extLst>
              <a:ext uri="{FF2B5EF4-FFF2-40B4-BE49-F238E27FC236}">
                <a16:creationId xmlns:a16="http://schemas.microsoft.com/office/drawing/2014/main" id="{0C8B2810-5518-EE9A-EF5D-57CB22509A32}"/>
              </a:ext>
            </a:extLst>
          </p:cNvPr>
          <p:cNvSpPr txBox="1">
            <a:spLocks/>
          </p:cNvSpPr>
          <p:nvPr/>
        </p:nvSpPr>
        <p:spPr>
          <a:xfrm>
            <a:off x="815160" y="171579"/>
            <a:ext cx="5165041" cy="581182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40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26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26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26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26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26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26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26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26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9pPr>
          </a:lstStyle>
          <a:p>
            <a:pPr algn="l">
              <a:spcBef>
                <a:spcPct val="0"/>
              </a:spcBef>
              <a:spcAft>
                <a:spcPts val="600"/>
              </a:spcAft>
            </a:pPr>
            <a:r>
              <a:rPr lang="en-US" sz="2400" b="1" cap="all" dirty="0">
                <a:ln w="3175" cmpd="sng">
                  <a:noFill/>
                </a:ln>
                <a:solidFill>
                  <a:schemeClr val="tx1"/>
                </a:solidFill>
                <a:latin typeface="Goldman" panose="020B0604020202020204" charset="0"/>
                <a:ea typeface="+mj-ea"/>
                <a:cs typeface="+mj-cs"/>
              </a:rPr>
              <a:t>5G technology – The Communication Enabler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7E237C4-E811-A7C1-7483-288B2CDEB841}"/>
              </a:ext>
            </a:extLst>
          </p:cNvPr>
          <p:cNvSpPr/>
          <p:nvPr/>
        </p:nvSpPr>
        <p:spPr>
          <a:xfrm>
            <a:off x="815160" y="866195"/>
            <a:ext cx="5514753" cy="1431851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2">
                    <a:lumMod val="60000"/>
                    <a:lumOff val="40000"/>
                  </a:schemeClr>
                </a:solidFill>
              </a:rPr>
              <a:t>Ultra-Reliable Low-Latency Communication:</a:t>
            </a:r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Allowed low latency transmission of small payload with very high reliability</a:t>
            </a:r>
            <a:endParaRPr lang="en-DE" dirty="0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1895950-8D99-80DA-7C0A-34F1CB5B6DA0}"/>
              </a:ext>
            </a:extLst>
          </p:cNvPr>
          <p:cNvSpPr/>
          <p:nvPr/>
        </p:nvSpPr>
        <p:spPr>
          <a:xfrm>
            <a:off x="815160" y="2670673"/>
            <a:ext cx="5514753" cy="1431851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2">
                    <a:lumMod val="60000"/>
                    <a:lumOff val="40000"/>
                  </a:schemeClr>
                </a:solidFill>
              </a:rPr>
              <a:t>Enhanced mobile broadband: </a:t>
            </a:r>
            <a:r>
              <a:rPr lang="en-US" b="1" dirty="0">
                <a:solidFill>
                  <a:schemeClr val="bg1"/>
                </a:solidFill>
              </a:rPr>
              <a:t>Stable connections with high peak data rates supporting continuous data flow</a:t>
            </a:r>
            <a:endParaRPr lang="en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59451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81">
          <a:extLst>
            <a:ext uri="{FF2B5EF4-FFF2-40B4-BE49-F238E27FC236}">
              <a16:creationId xmlns:a16="http://schemas.microsoft.com/office/drawing/2014/main" id="{847BF38F-2A90-931E-3712-58995F2516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>
            <a:extLst>
              <a:ext uri="{FF2B5EF4-FFF2-40B4-BE49-F238E27FC236}">
                <a16:creationId xmlns:a16="http://schemas.microsoft.com/office/drawing/2014/main" id="{5FF7B57D-FF7B-48B3-9F60-9BCEEECF9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2" cy="5143500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EB95AFDF-FA7D-4311-9C65-6D507D92F4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0715" y="0"/>
            <a:ext cx="9040414" cy="5143500"/>
            <a:chOff x="-14288" y="0"/>
            <a:chExt cx="12053888" cy="6858001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9A5CCD98-20C1-4404-B788-FDA92F8A44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6" name="Rectangle 5">
                <a:extLst>
                  <a:ext uri="{FF2B5EF4-FFF2-40B4-BE49-F238E27FC236}">
                    <a16:creationId xmlns:a16="http://schemas.microsoft.com/office/drawing/2014/main" id="{C1424C76-B5C3-468E-86FA-8D9B269053D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27" name="Freeform 6">
                <a:extLst>
                  <a:ext uri="{FF2B5EF4-FFF2-40B4-BE49-F238E27FC236}">
                    <a16:creationId xmlns:a16="http://schemas.microsoft.com/office/drawing/2014/main" id="{B3922267-72C9-403B-A6DE-7D0A43D554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28" name="Freeform 7">
                <a:extLst>
                  <a:ext uri="{FF2B5EF4-FFF2-40B4-BE49-F238E27FC236}">
                    <a16:creationId xmlns:a16="http://schemas.microsoft.com/office/drawing/2014/main" id="{7276DB68-2E8D-4723-852B-7476DD38FE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29" name="Freeform 8">
                <a:extLst>
                  <a:ext uri="{FF2B5EF4-FFF2-40B4-BE49-F238E27FC236}">
                    <a16:creationId xmlns:a16="http://schemas.microsoft.com/office/drawing/2014/main" id="{0A155711-4993-4D1E-89EA-A397C164F0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30" name="Freeform 9">
                <a:extLst>
                  <a:ext uri="{FF2B5EF4-FFF2-40B4-BE49-F238E27FC236}">
                    <a16:creationId xmlns:a16="http://schemas.microsoft.com/office/drawing/2014/main" id="{2AB42136-2551-4CAA-857F-65FA3247B4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31" name="Freeform 10">
                <a:extLst>
                  <a:ext uri="{FF2B5EF4-FFF2-40B4-BE49-F238E27FC236}">
                    <a16:creationId xmlns:a16="http://schemas.microsoft.com/office/drawing/2014/main" id="{7C2ADEA1-EA3E-4C0E-A28E-460092F7FF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32" name="Freeform 11">
                <a:extLst>
                  <a:ext uri="{FF2B5EF4-FFF2-40B4-BE49-F238E27FC236}">
                    <a16:creationId xmlns:a16="http://schemas.microsoft.com/office/drawing/2014/main" id="{B04584B3-081C-4286-A840-AB5B16B10A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33" name="Freeform 12">
                <a:extLst>
                  <a:ext uri="{FF2B5EF4-FFF2-40B4-BE49-F238E27FC236}">
                    <a16:creationId xmlns:a16="http://schemas.microsoft.com/office/drawing/2014/main" id="{3AB388FD-C246-4936-A041-E0413A13298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34" name="Freeform 13">
                <a:extLst>
                  <a:ext uri="{FF2B5EF4-FFF2-40B4-BE49-F238E27FC236}">
                    <a16:creationId xmlns:a16="http://schemas.microsoft.com/office/drawing/2014/main" id="{57692343-2D12-4F57-836C-945D407B68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35" name="Freeform 14">
                <a:extLst>
                  <a:ext uri="{FF2B5EF4-FFF2-40B4-BE49-F238E27FC236}">
                    <a16:creationId xmlns:a16="http://schemas.microsoft.com/office/drawing/2014/main" id="{062EE710-0210-4840-8698-E0DF1C6170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36" name="Freeform 15">
                <a:extLst>
                  <a:ext uri="{FF2B5EF4-FFF2-40B4-BE49-F238E27FC236}">
                    <a16:creationId xmlns:a16="http://schemas.microsoft.com/office/drawing/2014/main" id="{161892F4-6071-40CD-8E18-CDEE0C91B58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37" name="Line 16">
                <a:extLst>
                  <a:ext uri="{FF2B5EF4-FFF2-40B4-BE49-F238E27FC236}">
                    <a16:creationId xmlns:a16="http://schemas.microsoft.com/office/drawing/2014/main" id="{3E6BBE44-8D88-407D-B1C6-10C89DD6173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38" name="Freeform 17">
                <a:extLst>
                  <a:ext uri="{FF2B5EF4-FFF2-40B4-BE49-F238E27FC236}">
                    <a16:creationId xmlns:a16="http://schemas.microsoft.com/office/drawing/2014/main" id="{1E90AE6E-328E-4730-825C-B5130F5CFC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39" name="Freeform 18">
                <a:extLst>
                  <a:ext uri="{FF2B5EF4-FFF2-40B4-BE49-F238E27FC236}">
                    <a16:creationId xmlns:a16="http://schemas.microsoft.com/office/drawing/2014/main" id="{24EC969F-6E4A-4163-ABDA-4674429A3D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40" name="Freeform 19">
                <a:extLst>
                  <a:ext uri="{FF2B5EF4-FFF2-40B4-BE49-F238E27FC236}">
                    <a16:creationId xmlns:a16="http://schemas.microsoft.com/office/drawing/2014/main" id="{1B735C94-B049-42C6-9DEF-5DB70D58CE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41" name="Freeform 20">
                <a:extLst>
                  <a:ext uri="{FF2B5EF4-FFF2-40B4-BE49-F238E27FC236}">
                    <a16:creationId xmlns:a16="http://schemas.microsoft.com/office/drawing/2014/main" id="{051C02E6-1954-478B-AEAE-BF8F36BE94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42" name="Rectangle 21">
                <a:extLst>
                  <a:ext uri="{FF2B5EF4-FFF2-40B4-BE49-F238E27FC236}">
                    <a16:creationId xmlns:a16="http://schemas.microsoft.com/office/drawing/2014/main" id="{6710B1C0-310A-48D0-B824-459D9AFC2F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43" name="Freeform 22">
                <a:extLst>
                  <a:ext uri="{FF2B5EF4-FFF2-40B4-BE49-F238E27FC236}">
                    <a16:creationId xmlns:a16="http://schemas.microsoft.com/office/drawing/2014/main" id="{1204A606-D9A6-4DC6-9F0E-D516EA1EB9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44" name="Freeform 23">
                <a:extLst>
                  <a:ext uri="{FF2B5EF4-FFF2-40B4-BE49-F238E27FC236}">
                    <a16:creationId xmlns:a16="http://schemas.microsoft.com/office/drawing/2014/main" id="{EE569555-0243-4979-A537-C9B4AFD5F25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45" name="Freeform 24">
                <a:extLst>
                  <a:ext uri="{FF2B5EF4-FFF2-40B4-BE49-F238E27FC236}">
                    <a16:creationId xmlns:a16="http://schemas.microsoft.com/office/drawing/2014/main" id="{D52A977D-4993-48AF-A792-F2DE096391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46" name="Freeform 25">
                <a:extLst>
                  <a:ext uri="{FF2B5EF4-FFF2-40B4-BE49-F238E27FC236}">
                    <a16:creationId xmlns:a16="http://schemas.microsoft.com/office/drawing/2014/main" id="{93CFF2DC-E52E-4D99-97D5-B0D7B792E5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47" name="Freeform 26">
                <a:extLst>
                  <a:ext uri="{FF2B5EF4-FFF2-40B4-BE49-F238E27FC236}">
                    <a16:creationId xmlns:a16="http://schemas.microsoft.com/office/drawing/2014/main" id="{5E175372-AF09-42A7-B3D0-226C834891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48" name="Freeform 27">
                <a:extLst>
                  <a:ext uri="{FF2B5EF4-FFF2-40B4-BE49-F238E27FC236}">
                    <a16:creationId xmlns:a16="http://schemas.microsoft.com/office/drawing/2014/main" id="{ABF20BA9-F4B2-49EA-A573-578B189774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49" name="Freeform 28">
                <a:extLst>
                  <a:ext uri="{FF2B5EF4-FFF2-40B4-BE49-F238E27FC236}">
                    <a16:creationId xmlns:a16="http://schemas.microsoft.com/office/drawing/2014/main" id="{AA3A7A4B-C811-4E23-8BFD-5823A032DA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50" name="Freeform 29">
                <a:extLst>
                  <a:ext uri="{FF2B5EF4-FFF2-40B4-BE49-F238E27FC236}">
                    <a16:creationId xmlns:a16="http://schemas.microsoft.com/office/drawing/2014/main" id="{47537781-F057-4B97-AD8F-12FE9BE599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51" name="Freeform 30">
                <a:extLst>
                  <a:ext uri="{FF2B5EF4-FFF2-40B4-BE49-F238E27FC236}">
                    <a16:creationId xmlns:a16="http://schemas.microsoft.com/office/drawing/2014/main" id="{078883C7-EB52-4BB7-A9A7-F8C046A833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52" name="Freeform 31">
                <a:extLst>
                  <a:ext uri="{FF2B5EF4-FFF2-40B4-BE49-F238E27FC236}">
                    <a16:creationId xmlns:a16="http://schemas.microsoft.com/office/drawing/2014/main" id="{63CCBBF8-5972-4ED3-AB5B-46DC425B17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A8C19883-37FB-437C-A3AA-89AA6239D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6" name="Freeform 32">
                <a:extLst>
                  <a:ext uri="{FF2B5EF4-FFF2-40B4-BE49-F238E27FC236}">
                    <a16:creationId xmlns:a16="http://schemas.microsoft.com/office/drawing/2014/main" id="{AF1753DD-4CEF-45EC-B952-90EA8895D7C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17" name="Freeform 33">
                <a:extLst>
                  <a:ext uri="{FF2B5EF4-FFF2-40B4-BE49-F238E27FC236}">
                    <a16:creationId xmlns:a16="http://schemas.microsoft.com/office/drawing/2014/main" id="{5B9356DB-C1BE-4D76-8FA7-4FBAA12D1D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18" name="Freeform 34">
                <a:extLst>
                  <a:ext uri="{FF2B5EF4-FFF2-40B4-BE49-F238E27FC236}">
                    <a16:creationId xmlns:a16="http://schemas.microsoft.com/office/drawing/2014/main" id="{C4F59561-572D-42BA-A6FD-F3AFA1A394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19" name="Freeform 35">
                <a:extLst>
                  <a:ext uri="{FF2B5EF4-FFF2-40B4-BE49-F238E27FC236}">
                    <a16:creationId xmlns:a16="http://schemas.microsoft.com/office/drawing/2014/main" id="{BB7A51A1-D509-4494-BAE2-1B96CAD4DB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20" name="Freeform 36">
                <a:extLst>
                  <a:ext uri="{FF2B5EF4-FFF2-40B4-BE49-F238E27FC236}">
                    <a16:creationId xmlns:a16="http://schemas.microsoft.com/office/drawing/2014/main" id="{D3FE0B5A-55DE-4E56-8E9B-B92D1DB9A89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21" name="Freeform 37">
                <a:extLst>
                  <a:ext uri="{FF2B5EF4-FFF2-40B4-BE49-F238E27FC236}">
                    <a16:creationId xmlns:a16="http://schemas.microsoft.com/office/drawing/2014/main" id="{F125661C-3A0E-4B6E-B2AB-1B08C89251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22" name="Freeform 38">
                <a:extLst>
                  <a:ext uri="{FF2B5EF4-FFF2-40B4-BE49-F238E27FC236}">
                    <a16:creationId xmlns:a16="http://schemas.microsoft.com/office/drawing/2014/main" id="{39304006-EE77-438A-A0D1-537322356C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23" name="Freeform 39">
                <a:extLst>
                  <a:ext uri="{FF2B5EF4-FFF2-40B4-BE49-F238E27FC236}">
                    <a16:creationId xmlns:a16="http://schemas.microsoft.com/office/drawing/2014/main" id="{C6031DEB-4109-4049-82CF-DD06483A2C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24" name="Freeform 40">
                <a:extLst>
                  <a:ext uri="{FF2B5EF4-FFF2-40B4-BE49-F238E27FC236}">
                    <a16:creationId xmlns:a16="http://schemas.microsoft.com/office/drawing/2014/main" id="{65FC2657-18D6-4490-88D6-32E6B1C6FB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  <p:sp>
            <p:nvSpPr>
              <p:cNvPr id="25" name="Rectangle 41">
                <a:extLst>
                  <a:ext uri="{FF2B5EF4-FFF2-40B4-BE49-F238E27FC236}">
                    <a16:creationId xmlns:a16="http://schemas.microsoft.com/office/drawing/2014/main" id="{20BEA03B-3EAD-4FA2-BC9D-25A14D635C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DE"/>
              </a:p>
            </p:txBody>
          </p:sp>
        </p:grpSp>
      </p:grpSp>
      <p:sp useBgFill="1">
        <p:nvSpPr>
          <p:cNvPr id="54" name="Rectangle 53">
            <a:extLst>
              <a:ext uri="{FF2B5EF4-FFF2-40B4-BE49-F238E27FC236}">
                <a16:creationId xmlns:a16="http://schemas.microsoft.com/office/drawing/2014/main" id="{6697F791-5FFA-4164-899F-EB52EA72B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4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6" name="Picture 2">
            <a:extLst>
              <a:ext uri="{FF2B5EF4-FFF2-40B4-BE49-F238E27FC236}">
                <a16:creationId xmlns:a16="http://schemas.microsoft.com/office/drawing/2014/main" id="{4E28A1A9-FB81-4816-AAEA-C3B430946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" y="-1"/>
            <a:ext cx="3046144" cy="5143500"/>
          </a:xfrm>
          <a:prstGeom prst="rect">
            <a:avLst/>
          </a:prstGeom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8" name="Rectangle 57">
            <a:extLst>
              <a:ext uri="{FF2B5EF4-FFF2-40B4-BE49-F238E27FC236}">
                <a16:creationId xmlns:a16="http://schemas.microsoft.com/office/drawing/2014/main" id="{B773AB25-A422-41AA-9737-5E04C1966D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389"/>
            <a:ext cx="3041715" cy="51435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0" name="Picture 2">
            <a:extLst>
              <a:ext uri="{FF2B5EF4-FFF2-40B4-BE49-F238E27FC236}">
                <a16:creationId xmlns:a16="http://schemas.microsoft.com/office/drawing/2014/main" id="{AF0552B8-DE8C-40DF-B29F-1728E6A10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897" y="17462"/>
            <a:ext cx="3058613" cy="51435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176;p32">
            <a:extLst>
              <a:ext uri="{FF2B5EF4-FFF2-40B4-BE49-F238E27FC236}">
                <a16:creationId xmlns:a16="http://schemas.microsoft.com/office/drawing/2014/main" id="{CC9B7D60-37E9-7DBF-A5D8-9ED0389D1ED5}"/>
              </a:ext>
            </a:extLst>
          </p:cNvPr>
          <p:cNvSpPr txBox="1">
            <a:spLocks/>
          </p:cNvSpPr>
          <p:nvPr/>
        </p:nvSpPr>
        <p:spPr>
          <a:xfrm>
            <a:off x="641449" y="463888"/>
            <a:ext cx="2138563" cy="1108928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40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26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26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26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26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26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26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26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Goldman"/>
              <a:buNone/>
              <a:defRPr sz="2600" b="0" i="0" u="none" strike="noStrike" cap="non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defRPr>
            </a:lvl9pPr>
          </a:lstStyle>
          <a:p>
            <a:pPr algn="l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700" b="1" cap="all" dirty="0">
                <a:ln w="3175" cmpd="sng">
                  <a:noFill/>
                </a:ln>
                <a:solidFill>
                  <a:srgbClr val="FFFFFF"/>
                </a:solidFill>
                <a:latin typeface="+mj-lt"/>
                <a:ea typeface="+mj-ea"/>
                <a:cs typeface="+mj-cs"/>
              </a:rPr>
              <a:t>5G technology – The Communication Enabler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2853B8C-F966-874E-A8B4-2525DAA2766A}"/>
              </a:ext>
            </a:extLst>
          </p:cNvPr>
          <p:cNvSpPr/>
          <p:nvPr/>
        </p:nvSpPr>
        <p:spPr>
          <a:xfrm>
            <a:off x="633465" y="1687115"/>
            <a:ext cx="2146833" cy="2778918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lIns="91440" tIns="45720" rIns="91440" bIns="45720" rtlCol="0">
            <a:noAutofit/>
          </a:bodyPr>
          <a:lstStyle/>
          <a:p>
            <a:pPr defTabSz="914400">
              <a:lnSpc>
                <a:spcPct val="120000"/>
              </a:lnSpc>
              <a:spcAft>
                <a:spcPts val="600"/>
              </a:spcAft>
              <a:buSzPct val="125000"/>
            </a:pPr>
            <a:r>
              <a:rPr lang="en-US" b="1" dirty="0">
                <a:solidFill>
                  <a:schemeClr val="tx1"/>
                </a:solidFill>
              </a:rPr>
              <a:t>Massive machine-type communications: </a:t>
            </a:r>
            <a:r>
              <a:rPr lang="en-US" dirty="0">
                <a:solidFill>
                  <a:schemeClr val="tx1"/>
                </a:solidFill>
              </a:rPr>
              <a:t>Support for large-scale IoT implementations in smart cities and factories</a:t>
            </a: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6AD0D387-1584-4477-B5F8-52B50D4F2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915604" cy="5143499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63" name="Rectangle 5">
              <a:extLst>
                <a:ext uri="{FF2B5EF4-FFF2-40B4-BE49-F238E27FC236}">
                  <a16:creationId xmlns:a16="http://schemas.microsoft.com/office/drawing/2014/main" id="{22C90122-8CF0-4164-B596-168DE41D39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DE"/>
            </a:p>
          </p:txBody>
        </p:sp>
        <p:sp>
          <p:nvSpPr>
            <p:cNvPr id="64" name="Freeform 6">
              <a:extLst>
                <a:ext uri="{FF2B5EF4-FFF2-40B4-BE49-F238E27FC236}">
                  <a16:creationId xmlns:a16="http://schemas.microsoft.com/office/drawing/2014/main" id="{E74D534E-37A6-4D27-9C47-0B2F05278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DE"/>
            </a:p>
          </p:txBody>
        </p:sp>
        <p:sp>
          <p:nvSpPr>
            <p:cNvPr id="65" name="Freeform 7">
              <a:extLst>
                <a:ext uri="{FF2B5EF4-FFF2-40B4-BE49-F238E27FC236}">
                  <a16:creationId xmlns:a16="http://schemas.microsoft.com/office/drawing/2014/main" id="{1C1C156E-D2E0-468A-9B19-79521D69B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DE"/>
            </a:p>
          </p:txBody>
        </p:sp>
        <p:sp>
          <p:nvSpPr>
            <p:cNvPr id="66" name="Freeform 8">
              <a:extLst>
                <a:ext uri="{FF2B5EF4-FFF2-40B4-BE49-F238E27FC236}">
                  <a16:creationId xmlns:a16="http://schemas.microsoft.com/office/drawing/2014/main" id="{14C97F11-4F6C-4DFF-89BC-3AEA5B7FF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DE"/>
            </a:p>
          </p:txBody>
        </p:sp>
        <p:sp>
          <p:nvSpPr>
            <p:cNvPr id="67" name="Freeform 9">
              <a:extLst>
                <a:ext uri="{FF2B5EF4-FFF2-40B4-BE49-F238E27FC236}">
                  <a16:creationId xmlns:a16="http://schemas.microsoft.com/office/drawing/2014/main" id="{773C2106-77CE-42E1-839F-925EAEBB2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DE"/>
            </a:p>
          </p:txBody>
        </p:sp>
        <p:sp>
          <p:nvSpPr>
            <p:cNvPr id="68" name="Freeform 10">
              <a:extLst>
                <a:ext uri="{FF2B5EF4-FFF2-40B4-BE49-F238E27FC236}">
                  <a16:creationId xmlns:a16="http://schemas.microsoft.com/office/drawing/2014/main" id="{E2807D33-BD1F-4B09-8D93-63C06DB3C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DE"/>
            </a:p>
          </p:txBody>
        </p:sp>
        <p:sp>
          <p:nvSpPr>
            <p:cNvPr id="69" name="Freeform 11">
              <a:extLst>
                <a:ext uri="{FF2B5EF4-FFF2-40B4-BE49-F238E27FC236}">
                  <a16:creationId xmlns:a16="http://schemas.microsoft.com/office/drawing/2014/main" id="{84BDF3E8-157B-47D1-AF8E-FE1EFF061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DE"/>
            </a:p>
          </p:txBody>
        </p:sp>
        <p:sp>
          <p:nvSpPr>
            <p:cNvPr id="70" name="Freeform 12">
              <a:extLst>
                <a:ext uri="{FF2B5EF4-FFF2-40B4-BE49-F238E27FC236}">
                  <a16:creationId xmlns:a16="http://schemas.microsoft.com/office/drawing/2014/main" id="{68B482B5-E0FD-406A-99B2-297DF33354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DE"/>
            </a:p>
          </p:txBody>
        </p:sp>
        <p:sp>
          <p:nvSpPr>
            <p:cNvPr id="71" name="Freeform 13">
              <a:extLst>
                <a:ext uri="{FF2B5EF4-FFF2-40B4-BE49-F238E27FC236}">
                  <a16:creationId xmlns:a16="http://schemas.microsoft.com/office/drawing/2014/main" id="{B8750F30-12E8-410B-8709-78F1EF3BBE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DE"/>
            </a:p>
          </p:txBody>
        </p:sp>
        <p:sp>
          <p:nvSpPr>
            <p:cNvPr id="72" name="Freeform 14">
              <a:extLst>
                <a:ext uri="{FF2B5EF4-FFF2-40B4-BE49-F238E27FC236}">
                  <a16:creationId xmlns:a16="http://schemas.microsoft.com/office/drawing/2014/main" id="{DB2D030A-4700-4CC4-A971-F119F8372C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DE"/>
            </a:p>
          </p:txBody>
        </p:sp>
        <p:sp>
          <p:nvSpPr>
            <p:cNvPr id="73" name="Freeform 15">
              <a:extLst>
                <a:ext uri="{FF2B5EF4-FFF2-40B4-BE49-F238E27FC236}">
                  <a16:creationId xmlns:a16="http://schemas.microsoft.com/office/drawing/2014/main" id="{B4E516DB-F66E-4E88-8CAA-67153F561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DE"/>
            </a:p>
          </p:txBody>
        </p:sp>
        <p:sp>
          <p:nvSpPr>
            <p:cNvPr id="74" name="Line 16">
              <a:extLst>
                <a:ext uri="{FF2B5EF4-FFF2-40B4-BE49-F238E27FC236}">
                  <a16:creationId xmlns:a16="http://schemas.microsoft.com/office/drawing/2014/main" id="{DF749FDD-DD56-4DC9-A379-77E110698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DE"/>
            </a:p>
          </p:txBody>
        </p:sp>
        <p:sp>
          <p:nvSpPr>
            <p:cNvPr id="75" name="Freeform 17">
              <a:extLst>
                <a:ext uri="{FF2B5EF4-FFF2-40B4-BE49-F238E27FC236}">
                  <a16:creationId xmlns:a16="http://schemas.microsoft.com/office/drawing/2014/main" id="{6AD95087-E0AF-45D3-B824-EFFCBBECD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DE"/>
            </a:p>
          </p:txBody>
        </p:sp>
        <p:sp>
          <p:nvSpPr>
            <p:cNvPr id="76" name="Freeform 18">
              <a:extLst>
                <a:ext uri="{FF2B5EF4-FFF2-40B4-BE49-F238E27FC236}">
                  <a16:creationId xmlns:a16="http://schemas.microsoft.com/office/drawing/2014/main" id="{2D21010F-3DE2-4881-B9D5-3415C4E05D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DE"/>
            </a:p>
          </p:txBody>
        </p:sp>
        <p:sp>
          <p:nvSpPr>
            <p:cNvPr id="77" name="Freeform 19">
              <a:extLst>
                <a:ext uri="{FF2B5EF4-FFF2-40B4-BE49-F238E27FC236}">
                  <a16:creationId xmlns:a16="http://schemas.microsoft.com/office/drawing/2014/main" id="{2AFDF4BC-8E99-4A2C-9EF2-4B98A05C2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DE"/>
            </a:p>
          </p:txBody>
        </p:sp>
        <p:sp>
          <p:nvSpPr>
            <p:cNvPr id="78" name="Freeform 20">
              <a:extLst>
                <a:ext uri="{FF2B5EF4-FFF2-40B4-BE49-F238E27FC236}">
                  <a16:creationId xmlns:a16="http://schemas.microsoft.com/office/drawing/2014/main" id="{BB8EAEE8-22EA-4103-A02E-5043474C4B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DE"/>
            </a:p>
          </p:txBody>
        </p:sp>
        <p:sp>
          <p:nvSpPr>
            <p:cNvPr id="79" name="Rectangle 21">
              <a:extLst>
                <a:ext uri="{FF2B5EF4-FFF2-40B4-BE49-F238E27FC236}">
                  <a16:creationId xmlns:a16="http://schemas.microsoft.com/office/drawing/2014/main" id="{7148ABD2-E447-429F-B97E-86494051C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DE"/>
            </a:p>
          </p:txBody>
        </p:sp>
        <p:sp>
          <p:nvSpPr>
            <p:cNvPr id="80" name="Freeform 22">
              <a:extLst>
                <a:ext uri="{FF2B5EF4-FFF2-40B4-BE49-F238E27FC236}">
                  <a16:creationId xmlns:a16="http://schemas.microsoft.com/office/drawing/2014/main" id="{99900F4A-F8CA-456E-9FA0-34572621C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DE"/>
            </a:p>
          </p:txBody>
        </p:sp>
        <p:sp>
          <p:nvSpPr>
            <p:cNvPr id="81" name="Freeform 23">
              <a:extLst>
                <a:ext uri="{FF2B5EF4-FFF2-40B4-BE49-F238E27FC236}">
                  <a16:creationId xmlns:a16="http://schemas.microsoft.com/office/drawing/2014/main" id="{DF5CD0A9-E49B-4968-886B-41C1A66D23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DE"/>
            </a:p>
          </p:txBody>
        </p:sp>
        <p:sp>
          <p:nvSpPr>
            <p:cNvPr id="82" name="Freeform 24">
              <a:extLst>
                <a:ext uri="{FF2B5EF4-FFF2-40B4-BE49-F238E27FC236}">
                  <a16:creationId xmlns:a16="http://schemas.microsoft.com/office/drawing/2014/main" id="{7E462582-7383-4272-A323-85C9D137C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DE"/>
            </a:p>
          </p:txBody>
        </p:sp>
        <p:sp>
          <p:nvSpPr>
            <p:cNvPr id="83" name="Freeform 25">
              <a:extLst>
                <a:ext uri="{FF2B5EF4-FFF2-40B4-BE49-F238E27FC236}">
                  <a16:creationId xmlns:a16="http://schemas.microsoft.com/office/drawing/2014/main" id="{CB472F67-7C37-4D80-B346-DE30D44B5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DE"/>
            </a:p>
          </p:txBody>
        </p:sp>
        <p:sp>
          <p:nvSpPr>
            <p:cNvPr id="84" name="Freeform 26">
              <a:extLst>
                <a:ext uri="{FF2B5EF4-FFF2-40B4-BE49-F238E27FC236}">
                  <a16:creationId xmlns:a16="http://schemas.microsoft.com/office/drawing/2014/main" id="{19A8AE83-358F-4D4E-91C7-F09E35097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DE"/>
            </a:p>
          </p:txBody>
        </p:sp>
        <p:sp>
          <p:nvSpPr>
            <p:cNvPr id="85" name="Freeform 27">
              <a:extLst>
                <a:ext uri="{FF2B5EF4-FFF2-40B4-BE49-F238E27FC236}">
                  <a16:creationId xmlns:a16="http://schemas.microsoft.com/office/drawing/2014/main" id="{C4B79436-9285-45DE-A9FB-B3DD750738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DE"/>
            </a:p>
          </p:txBody>
        </p:sp>
        <p:sp>
          <p:nvSpPr>
            <p:cNvPr id="86" name="Freeform 28">
              <a:extLst>
                <a:ext uri="{FF2B5EF4-FFF2-40B4-BE49-F238E27FC236}">
                  <a16:creationId xmlns:a16="http://schemas.microsoft.com/office/drawing/2014/main" id="{B0BF8BF3-C90A-483A-B61E-13D2C41FBA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DE"/>
            </a:p>
          </p:txBody>
        </p:sp>
        <p:sp>
          <p:nvSpPr>
            <p:cNvPr id="87" name="Freeform 29">
              <a:extLst>
                <a:ext uri="{FF2B5EF4-FFF2-40B4-BE49-F238E27FC236}">
                  <a16:creationId xmlns:a16="http://schemas.microsoft.com/office/drawing/2014/main" id="{31011274-F329-444B-9B06-69DD2EC44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DE"/>
            </a:p>
          </p:txBody>
        </p:sp>
        <p:sp>
          <p:nvSpPr>
            <p:cNvPr id="88" name="Freeform 30">
              <a:extLst>
                <a:ext uri="{FF2B5EF4-FFF2-40B4-BE49-F238E27FC236}">
                  <a16:creationId xmlns:a16="http://schemas.microsoft.com/office/drawing/2014/main" id="{DB8B1D39-5B9A-4B4E-849B-A5821A2460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DE"/>
            </a:p>
          </p:txBody>
        </p:sp>
        <p:sp>
          <p:nvSpPr>
            <p:cNvPr id="89" name="Freeform 31">
              <a:extLst>
                <a:ext uri="{FF2B5EF4-FFF2-40B4-BE49-F238E27FC236}">
                  <a16:creationId xmlns:a16="http://schemas.microsoft.com/office/drawing/2014/main" id="{336ECD63-75C2-4A32-A31B-30BB30972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DE"/>
            </a:p>
          </p:txBody>
        </p:sp>
      </p:grpSp>
      <p:pic>
        <p:nvPicPr>
          <p:cNvPr id="6" name="Picture 5" descr="A diagram of a car and a radio&#10;&#10;AI-generated content may be incorrect.">
            <a:extLst>
              <a:ext uri="{FF2B5EF4-FFF2-40B4-BE49-F238E27FC236}">
                <a16:creationId xmlns:a16="http://schemas.microsoft.com/office/drawing/2014/main" id="{7E091737-C1F5-5FE2-08EE-D40DB5EEE7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52430" y="1042986"/>
            <a:ext cx="6084425" cy="2628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5646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>
          <a:extLst>
            <a:ext uri="{FF2B5EF4-FFF2-40B4-BE49-F238E27FC236}">
              <a16:creationId xmlns:a16="http://schemas.microsoft.com/office/drawing/2014/main" id="{91EEC85E-D6AB-D0FD-E0B3-B75B9F66EE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2">
            <a:extLst>
              <a:ext uri="{FF2B5EF4-FFF2-40B4-BE49-F238E27FC236}">
                <a16:creationId xmlns:a16="http://schemas.microsoft.com/office/drawing/2014/main" id="{6C7622A2-9CCC-D84F-A4B9-6EF68EB783B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3964" y="-86176"/>
            <a:ext cx="6366399" cy="12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l">
              <a:spcBef>
                <a:spcPct val="0"/>
              </a:spcBef>
              <a:spcAft>
                <a:spcPts val="600"/>
              </a:spcAft>
            </a:pPr>
            <a:r>
              <a:rPr lang="en-US" sz="2400" b="1" dirty="0">
                <a:ln w="3175" cmpd="sng">
                  <a:noFill/>
                </a:ln>
                <a:latin typeface="Goldman" panose="020B0604020202020204" charset="0"/>
                <a:sym typeface="Goldman"/>
              </a:rPr>
              <a:t>Applications:</a:t>
            </a:r>
          </a:p>
        </p:txBody>
      </p:sp>
      <p:sp>
        <p:nvSpPr>
          <p:cNvPr id="177" name="Google Shape;177;p32">
            <a:extLst>
              <a:ext uri="{FF2B5EF4-FFF2-40B4-BE49-F238E27FC236}">
                <a16:creationId xmlns:a16="http://schemas.microsoft.com/office/drawing/2014/main" id="{8111AFA1-97AA-7A89-47A1-FD7CB5B45EA8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9B34E0-5F89-E0D0-E714-02A12C890759}"/>
              </a:ext>
            </a:extLst>
          </p:cNvPr>
          <p:cNvSpPr txBox="1"/>
          <p:nvPr/>
        </p:nvSpPr>
        <p:spPr>
          <a:xfrm>
            <a:off x="193964" y="1022122"/>
            <a:ext cx="51123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>
              <a:buSzPts val="1400"/>
            </a:pPr>
            <a:r>
              <a:rPr lang="en-US" dirty="0"/>
              <a:t>How can Industries make use of this integration?</a:t>
            </a:r>
            <a:endParaRPr lang="en-DE" dirty="0"/>
          </a:p>
        </p:txBody>
      </p:sp>
      <p:pic>
        <p:nvPicPr>
          <p:cNvPr id="18" name="Picture Placeholder 17" descr="A traffic light with wifi icons above it&#10;&#10;AI-generated content may be incorrect.">
            <a:extLst>
              <a:ext uri="{FF2B5EF4-FFF2-40B4-BE49-F238E27FC236}">
                <a16:creationId xmlns:a16="http://schemas.microsoft.com/office/drawing/2014/main" id="{47763C34-6FC4-FB27-22B9-92E91585833D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>
          <a:blip r:embed="rId3"/>
          <a:srcRect l="12796" r="12796"/>
          <a:stretch>
            <a:fillRect/>
          </a:stretch>
        </p:blipFill>
        <p:spPr>
          <a:xfrm flipH="1">
            <a:off x="193964" y="1422113"/>
            <a:ext cx="4523382" cy="3406196"/>
          </a:xfrm>
        </p:spPr>
      </p:pic>
      <p:pic>
        <p:nvPicPr>
          <p:cNvPr id="21" name="Picture 20" descr="A blueprint of a machine&#10;&#10;AI-generated content may be incorrect.">
            <a:extLst>
              <a:ext uri="{FF2B5EF4-FFF2-40B4-BE49-F238E27FC236}">
                <a16:creationId xmlns:a16="http://schemas.microsoft.com/office/drawing/2014/main" id="{FF4E3F9D-1456-EEAA-F319-A47F86F9E7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17346" y="1414465"/>
            <a:ext cx="4426654" cy="3406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6222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369</TotalTime>
  <Words>778</Words>
  <Application>Microsoft Office PowerPoint</Application>
  <PresentationFormat>On-screen Show (16:9)</PresentationFormat>
  <Paragraphs>139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Segoe UI</vt:lpstr>
      <vt:lpstr>Wingdings</vt:lpstr>
      <vt:lpstr>Goldman</vt:lpstr>
      <vt:lpstr>Arial</vt:lpstr>
      <vt:lpstr>Tw Cen MT</vt:lpstr>
      <vt:lpstr>Raleway</vt:lpstr>
      <vt:lpstr>Circuit</vt:lpstr>
      <vt:lpstr>5th Gen networking and CPS</vt:lpstr>
      <vt:lpstr>04</vt:lpstr>
      <vt:lpstr>Introduction to CPS</vt:lpstr>
      <vt:lpstr>PowerPoint Presentation</vt:lpstr>
      <vt:lpstr>5G technology – The Communication Enabler</vt:lpstr>
      <vt:lpstr>PowerPoint Presentation</vt:lpstr>
      <vt:lpstr>PowerPoint Presentation</vt:lpstr>
      <vt:lpstr>PowerPoint Presentation</vt:lpstr>
      <vt:lpstr>Applications:</vt:lpstr>
      <vt:lpstr>Applications: Smart transportation Systems</vt:lpstr>
      <vt:lpstr>Vehicle Platoon Control</vt:lpstr>
      <vt:lpstr>Applications: Digital Twins</vt:lpstr>
      <vt:lpstr>Applications: Digital Twins</vt:lpstr>
      <vt:lpstr>Applications: Digital Twins</vt:lpstr>
      <vt:lpstr>Applications: Digital Twins</vt:lpstr>
      <vt:lpstr>Security Challenges and Vulnerabilities  </vt:lpstr>
      <vt:lpstr>Security Challenges and Vulnerabilities  </vt:lpstr>
      <vt:lpstr>Security Challenges and Vulnerabilities  </vt:lpstr>
      <vt:lpstr>05</vt:lpstr>
      <vt:lpstr>Research challenges and Projections </vt:lpstr>
      <vt:lpstr>05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mohamed amer</dc:creator>
  <cp:lastModifiedBy>Mohamed Amer</cp:lastModifiedBy>
  <cp:revision>10</cp:revision>
  <dcterms:modified xsi:type="dcterms:W3CDTF">2025-06-04T16:27:30Z</dcterms:modified>
</cp:coreProperties>
</file>